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71" r:id="rId2"/>
    <p:sldId id="260" r:id="rId3"/>
    <p:sldId id="266" r:id="rId4"/>
    <p:sldId id="259" r:id="rId5"/>
    <p:sldId id="272" r:id="rId6"/>
    <p:sldId id="279" r:id="rId7"/>
    <p:sldId id="285" r:id="rId8"/>
    <p:sldId id="283" r:id="rId9"/>
    <p:sldId id="282" r:id="rId10"/>
    <p:sldId id="286" r:id="rId11"/>
    <p:sldId id="287" r:id="rId12"/>
    <p:sldId id="277" r:id="rId13"/>
    <p:sldId id="281" r:id="rId14"/>
    <p:sldId id="280" r:id="rId15"/>
    <p:sldId id="278" r:id="rId16"/>
    <p:sldId id="262" r:id="rId17"/>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Tahoma" pitchFamily="34" charset="0"/>
        <a:ea typeface="+mn-ea"/>
        <a:cs typeface="Times New Roman" charset="0"/>
      </a:defRPr>
    </a:lvl1pPr>
    <a:lvl2pPr marL="457200" algn="l" rtl="0" fontAlgn="base">
      <a:spcBef>
        <a:spcPct val="0"/>
      </a:spcBef>
      <a:spcAft>
        <a:spcPct val="0"/>
      </a:spcAft>
      <a:defRPr sz="2400" kern="1200">
        <a:solidFill>
          <a:schemeClr val="tx1"/>
        </a:solidFill>
        <a:latin typeface="Tahoma" pitchFamily="34" charset="0"/>
        <a:ea typeface="+mn-ea"/>
        <a:cs typeface="Times New Roman" charset="0"/>
      </a:defRPr>
    </a:lvl2pPr>
    <a:lvl3pPr marL="914400" algn="l" rtl="0" fontAlgn="base">
      <a:spcBef>
        <a:spcPct val="0"/>
      </a:spcBef>
      <a:spcAft>
        <a:spcPct val="0"/>
      </a:spcAft>
      <a:defRPr sz="2400" kern="1200">
        <a:solidFill>
          <a:schemeClr val="tx1"/>
        </a:solidFill>
        <a:latin typeface="Tahoma" pitchFamily="34" charset="0"/>
        <a:ea typeface="+mn-ea"/>
        <a:cs typeface="Times New Roman" charset="0"/>
      </a:defRPr>
    </a:lvl3pPr>
    <a:lvl4pPr marL="1371600" algn="l" rtl="0" fontAlgn="base">
      <a:spcBef>
        <a:spcPct val="0"/>
      </a:spcBef>
      <a:spcAft>
        <a:spcPct val="0"/>
      </a:spcAft>
      <a:defRPr sz="2400" kern="1200">
        <a:solidFill>
          <a:schemeClr val="tx1"/>
        </a:solidFill>
        <a:latin typeface="Tahoma" pitchFamily="34" charset="0"/>
        <a:ea typeface="+mn-ea"/>
        <a:cs typeface="Times New Roman" charset="0"/>
      </a:defRPr>
    </a:lvl4pPr>
    <a:lvl5pPr marL="1828800" algn="l" rtl="0" fontAlgn="base">
      <a:spcBef>
        <a:spcPct val="0"/>
      </a:spcBef>
      <a:spcAft>
        <a:spcPct val="0"/>
      </a:spcAft>
      <a:defRPr sz="2400" kern="1200">
        <a:solidFill>
          <a:schemeClr val="tx1"/>
        </a:solidFill>
        <a:latin typeface="Tahoma" pitchFamily="34" charset="0"/>
        <a:ea typeface="+mn-ea"/>
        <a:cs typeface="Times New Roman" charset="0"/>
      </a:defRPr>
    </a:lvl5pPr>
    <a:lvl6pPr marL="2286000" algn="l" defTabSz="914400" rtl="0" eaLnBrk="1" latinLnBrk="0" hangingPunct="1">
      <a:defRPr sz="2400" kern="1200">
        <a:solidFill>
          <a:schemeClr val="tx1"/>
        </a:solidFill>
        <a:latin typeface="Tahoma" pitchFamily="34" charset="0"/>
        <a:ea typeface="+mn-ea"/>
        <a:cs typeface="Times New Roman" charset="0"/>
      </a:defRPr>
    </a:lvl6pPr>
    <a:lvl7pPr marL="2743200" algn="l" defTabSz="914400" rtl="0" eaLnBrk="1" latinLnBrk="0" hangingPunct="1">
      <a:defRPr sz="2400" kern="1200">
        <a:solidFill>
          <a:schemeClr val="tx1"/>
        </a:solidFill>
        <a:latin typeface="Tahoma" pitchFamily="34" charset="0"/>
        <a:ea typeface="+mn-ea"/>
        <a:cs typeface="Times New Roman" charset="0"/>
      </a:defRPr>
    </a:lvl7pPr>
    <a:lvl8pPr marL="3200400" algn="l" defTabSz="914400" rtl="0" eaLnBrk="1" latinLnBrk="0" hangingPunct="1">
      <a:defRPr sz="2400" kern="1200">
        <a:solidFill>
          <a:schemeClr val="tx1"/>
        </a:solidFill>
        <a:latin typeface="Tahoma" pitchFamily="34" charset="0"/>
        <a:ea typeface="+mn-ea"/>
        <a:cs typeface="Times New Roman" charset="0"/>
      </a:defRPr>
    </a:lvl8pPr>
    <a:lvl9pPr marL="3657600" algn="l" defTabSz="914400" rtl="0" eaLnBrk="1" latinLnBrk="0" hangingPunct="1">
      <a:defRPr sz="2400" kern="1200">
        <a:solidFill>
          <a:schemeClr val="tx1"/>
        </a:solidFill>
        <a:latin typeface="Tahoma" pitchFamily="34" charset="0"/>
        <a:ea typeface="+mn-ea"/>
        <a:cs typeface="Times New Roman"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09" autoAdjust="0"/>
    <p:restoredTop sz="70855" autoAdjust="0"/>
  </p:normalViewPr>
  <p:slideViewPr>
    <p:cSldViewPr snapToGrid="0">
      <p:cViewPr varScale="1">
        <p:scale>
          <a:sx n="90" d="100"/>
          <a:sy n="90" d="100"/>
        </p:scale>
        <p:origin x="2004" y="78"/>
      </p:cViewPr>
      <p:guideLst/>
    </p:cSldViewPr>
  </p:slideViewPr>
  <p:outlineViewPr>
    <p:cViewPr>
      <p:scale>
        <a:sx n="33" d="100"/>
        <a:sy n="33" d="100"/>
      </p:scale>
      <p:origin x="0" y="-52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6" d="100"/>
          <a:sy n="96" d="100"/>
        </p:scale>
        <p:origin x="36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43B12-30F2-400C-A7F1-4D7F6D40D13A}" type="datetimeFigureOut">
              <a:rPr lang="en-US" smtClean="0"/>
              <a:t>5/14/2020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F2973C-756B-40D3-83F0-9040D877790F}" type="slidenum">
              <a:rPr lang="en-US" smtClean="0"/>
              <a:t>‹#›</a:t>
            </a:fld>
            <a:endParaRPr lang="en-US" dirty="0"/>
          </a:p>
        </p:txBody>
      </p:sp>
    </p:spTree>
    <p:extLst>
      <p:ext uri="{BB962C8B-B14F-4D97-AF65-F5344CB8AC3E}">
        <p14:creationId xmlns:p14="http://schemas.microsoft.com/office/powerpoint/2010/main" val="4066481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writingassist.com/resources/articles-3/dita-translation-financial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pinimg.com/originals/07/ca/a1/07caa106ebbbc7aaadfa20039aa99bb2.jp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late.com/technology/2016/03/how-big-is-the-brain-who-knows-even-our-best-efforts-to-calculate-its-capacity-are-flawed-and-meaningless.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ata-doctor.info/wp-content/uploads/2014/06/Updating-Qvidian-Content-Sample-Procedure.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1</a:t>
            </a:fld>
            <a:endParaRPr lang="en-US" dirty="0"/>
          </a:p>
        </p:txBody>
      </p:sp>
    </p:spTree>
    <p:extLst>
      <p:ext uri="{BB962C8B-B14F-4D97-AF65-F5344CB8AC3E}">
        <p14:creationId xmlns:p14="http://schemas.microsoft.com/office/powerpoint/2010/main" val="3501524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(DITA Benefits continued)</a:t>
            </a:r>
          </a:p>
          <a:p>
            <a:endParaRPr lang="en-US" dirty="0"/>
          </a:p>
          <a:p>
            <a:r>
              <a:rPr lang="en-US" dirty="0"/>
              <a:t>According to JANA corporation, there are three major benefits of using DITA:</a:t>
            </a:r>
          </a:p>
          <a:p>
            <a:endParaRPr lang="en-US" dirty="0"/>
          </a:p>
          <a:p>
            <a:r>
              <a:rPr lang="en-US" dirty="0"/>
              <a:t>1. Flexibility &amp; Reuse</a:t>
            </a:r>
          </a:p>
          <a:p>
            <a:r>
              <a:rPr lang="en-US" dirty="0"/>
              <a:t>DITA provides a flexible, yet rigid, framework that helps you reuse, reorganize, and create content quickly. DITA’s modularity also allows for reuse as topics can be used in more than one deliverable at once.</a:t>
            </a:r>
          </a:p>
          <a:p>
            <a:r>
              <a:rPr lang="en-US" dirty="0"/>
              <a:t>I want to add that reuse provides scalability. Because you are reusing and not duplicating content, DITA scales. </a:t>
            </a:r>
          </a:p>
          <a:p>
            <a:endParaRPr lang="en-US" dirty="0"/>
          </a:p>
          <a:p>
            <a:r>
              <a:rPr lang="en-US" dirty="0"/>
              <a:t>2. Time &amp; Money Savings</a:t>
            </a:r>
          </a:p>
          <a:p>
            <a:r>
              <a:rPr lang="en-US" dirty="0"/>
              <a:t>DITA increases productivity and enables better collaboration for faster delivery, and you can distribute work so writers can work in parallel thanks to topic-driven architecture.</a:t>
            </a:r>
          </a:p>
          <a:p>
            <a:r>
              <a:rPr lang="en-US" dirty="0"/>
              <a:t>I want to add DITA saves time and money through translation. You only translate what you need to translate.</a:t>
            </a:r>
          </a:p>
          <a:p>
            <a:r>
              <a:rPr lang="en-US" dirty="0"/>
              <a:t>*For example, if you have a product guide that uses 200 topics (125 pre-existing topics and 75 new topics), if you are using DITA, you send the 75 new topics to translation instead of incurring processing costs on all 200 topics. In this case, the savings is over 60%.</a:t>
            </a:r>
          </a:p>
          <a:p>
            <a:endParaRPr lang="en-US" dirty="0"/>
          </a:p>
          <a:p>
            <a:r>
              <a:rPr lang="en-US" dirty="0"/>
              <a:t>3. Process Automation</a:t>
            </a:r>
          </a:p>
          <a:p>
            <a:r>
              <a:rPr lang="en-US" dirty="0"/>
              <a:t>DITA offers various ways to automate processes such as index or glossary production, output, delivery, validation, and more.</a:t>
            </a:r>
          </a:p>
          <a:p>
            <a:endParaRPr lang="en-US" dirty="0"/>
          </a:p>
          <a:p>
            <a:r>
              <a:rPr lang="en-US" dirty="0"/>
              <a:t>* Source: </a:t>
            </a:r>
            <a:r>
              <a:rPr lang="en-US" sz="1200" kern="1200" dirty="0">
                <a:solidFill>
                  <a:schemeClr val="tx1"/>
                </a:solidFill>
                <a:effectLst/>
                <a:latin typeface="+mn-lt"/>
                <a:ea typeface="+mn-ea"/>
                <a:cs typeface="+mn-cs"/>
              </a:rPr>
              <a:t>Calculating the Financial Impact of DITA for Translation</a:t>
            </a:r>
          </a:p>
          <a:p>
            <a:r>
              <a:rPr lang="en-US" sz="1200" kern="1200" dirty="0">
                <a:solidFill>
                  <a:schemeClr val="tx1"/>
                </a:solidFill>
                <a:effectLst/>
                <a:latin typeface="+mn-lt"/>
                <a:ea typeface="+mn-ea"/>
                <a:cs typeface="+mn-cs"/>
              </a:rPr>
              <a:t>by Amber Swope</a:t>
            </a:r>
          </a:p>
          <a:p>
            <a:r>
              <a:rPr lang="en-US" sz="1200" u="sng" kern="1200" dirty="0">
                <a:solidFill>
                  <a:schemeClr val="tx1"/>
                </a:solidFill>
                <a:effectLst/>
                <a:latin typeface="+mn-lt"/>
                <a:ea typeface="+mn-ea"/>
                <a:cs typeface="+mn-cs"/>
                <a:hlinkClick r:id="rId3"/>
              </a:rPr>
              <a:t>https://www.writingassist.com/resources/articles-3/dita-translation-financials/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10</a:t>
            </a:fld>
            <a:endParaRPr lang="en-US" dirty="0"/>
          </a:p>
        </p:txBody>
      </p:sp>
    </p:spTree>
    <p:extLst>
      <p:ext uri="{BB962C8B-B14F-4D97-AF65-F5344CB8AC3E}">
        <p14:creationId xmlns:p14="http://schemas.microsoft.com/office/powerpoint/2010/main" val="164592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consider the benefits, DITA is the clear choice.</a:t>
            </a:r>
          </a:p>
        </p:txBody>
      </p:sp>
      <p:sp>
        <p:nvSpPr>
          <p:cNvPr id="4" name="Slide Number Placeholder 3"/>
          <p:cNvSpPr>
            <a:spLocks noGrp="1"/>
          </p:cNvSpPr>
          <p:nvPr>
            <p:ph type="sldNum" sz="quarter" idx="5"/>
          </p:nvPr>
        </p:nvSpPr>
        <p:spPr/>
        <p:txBody>
          <a:bodyPr/>
          <a:lstStyle/>
          <a:p>
            <a:fld id="{12F2973C-756B-40D3-83F0-9040D877790F}" type="slidenum">
              <a:rPr lang="en-US" smtClean="0"/>
              <a:t>11</a:t>
            </a:fld>
            <a:endParaRPr lang="en-US" dirty="0"/>
          </a:p>
        </p:txBody>
      </p:sp>
    </p:spTree>
    <p:extLst>
      <p:ext uri="{BB962C8B-B14F-4D97-AF65-F5344CB8AC3E}">
        <p14:creationId xmlns:p14="http://schemas.microsoft.com/office/powerpoint/2010/main" val="1490122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(DITA FAQs)</a:t>
            </a:r>
          </a:p>
          <a:p>
            <a:endParaRPr lang="en-US" baseline="0" dirty="0"/>
          </a:p>
          <a:p>
            <a:r>
              <a:rPr lang="en-US" baseline="0" dirty="0"/>
              <a:t>Let’s review DITA frequently asked questions.</a:t>
            </a:r>
          </a:p>
          <a:p>
            <a:r>
              <a:rPr lang="en-US" baseline="0" dirty="0"/>
              <a:t>(Read Q&amp;A)</a:t>
            </a:r>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12</a:t>
            </a:fld>
            <a:endParaRPr lang="en-US" dirty="0"/>
          </a:p>
        </p:txBody>
      </p:sp>
    </p:spTree>
    <p:extLst>
      <p:ext uri="{BB962C8B-B14F-4D97-AF65-F5344CB8AC3E}">
        <p14:creationId xmlns:p14="http://schemas.microsoft.com/office/powerpoint/2010/main" val="3625858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(DITA</a:t>
            </a:r>
            <a:r>
              <a:rPr lang="en-US" baseline="0" dirty="0"/>
              <a:t> FAQs continued)</a:t>
            </a:r>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13</a:t>
            </a:fld>
            <a:endParaRPr lang="en-US" dirty="0"/>
          </a:p>
        </p:txBody>
      </p:sp>
    </p:spTree>
    <p:extLst>
      <p:ext uri="{BB962C8B-B14F-4D97-AF65-F5344CB8AC3E}">
        <p14:creationId xmlns:p14="http://schemas.microsoft.com/office/powerpoint/2010/main" val="3828842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(DITA</a:t>
            </a:r>
            <a:r>
              <a:rPr lang="en-US" baseline="0" dirty="0"/>
              <a:t> FAQs continued)</a:t>
            </a:r>
            <a:endParaRPr lang="en-US" dirty="0"/>
          </a:p>
          <a:p>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14</a:t>
            </a:fld>
            <a:endParaRPr lang="en-US" dirty="0"/>
          </a:p>
        </p:txBody>
      </p:sp>
    </p:spTree>
    <p:extLst>
      <p:ext uri="{BB962C8B-B14F-4D97-AF65-F5344CB8AC3E}">
        <p14:creationId xmlns:p14="http://schemas.microsoft.com/office/powerpoint/2010/main" val="1943610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6591" y="4400549"/>
            <a:ext cx="5615609" cy="4485033"/>
          </a:xfrm>
        </p:spPr>
        <p:txBody>
          <a:bodyPr/>
          <a:lstStyle/>
          <a:p>
            <a:r>
              <a:rPr lang="en-US" dirty="0"/>
              <a:t>(Click) I covered three things:</a:t>
            </a:r>
          </a:p>
          <a:p>
            <a:r>
              <a:rPr lang="en-US" dirty="0"/>
              <a:t>1. Why did I choose DITA?</a:t>
            </a:r>
          </a:p>
          <a:p>
            <a:r>
              <a:rPr lang="en-US" dirty="0"/>
              <a:t>2. Why is DITA better?</a:t>
            </a:r>
          </a:p>
          <a:p>
            <a:r>
              <a:rPr lang="en-US" dirty="0"/>
              <a:t>3. DITA FAQs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I’m proud that I learned DITA. My background, which includes chunking, tagging, and reusing content, helped prepare me to learn DITA.</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 enjoyed using tools for this project, including DITA and Oxygen XML Author.</a:t>
            </a:r>
          </a:p>
          <a:p>
            <a:pPr lv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DITA is the best solution.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enables content reuse and usability.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open, standard based. The DITA Open Toolkit is a free, open source solution that enables you to build a do-it-yourself solution.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consistent and predictable. It helps teams write with one voice.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enhances collaboration, allowing authors to work together in parallel.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enables minimalism. Because of the structure, it is easier to write concisely and omit needless words. This is good for technical writing.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Microsoft Word, DITA scales.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In conclusion, organizations looking to improve productivity, content accuracy, content repurposing, and reduce costs should consider DITA.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You don’t want to get left behind.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15</a:t>
            </a:fld>
            <a:endParaRPr lang="en-US" dirty="0"/>
          </a:p>
        </p:txBody>
      </p:sp>
    </p:spTree>
    <p:extLst>
      <p:ext uri="{BB962C8B-B14F-4D97-AF65-F5344CB8AC3E}">
        <p14:creationId xmlns:p14="http://schemas.microsoft.com/office/powerpoint/2010/main" val="2994080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16</a:t>
            </a:fld>
            <a:endParaRPr lang="en-US" dirty="0"/>
          </a:p>
        </p:txBody>
      </p:sp>
    </p:spTree>
    <p:extLst>
      <p:ext uri="{BB962C8B-B14F-4D97-AF65-F5344CB8AC3E}">
        <p14:creationId xmlns:p14="http://schemas.microsoft.com/office/powerpoint/2010/main" val="371037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photo taken during the Industrial Revolution.</a:t>
            </a:r>
          </a:p>
          <a:p>
            <a:r>
              <a:rPr lang="en-US" dirty="0"/>
              <a:t>It reminds me how we need to keep up with technology.</a:t>
            </a:r>
          </a:p>
          <a:p>
            <a:r>
              <a:rPr lang="en-US" dirty="0"/>
              <a:t>(Click)</a:t>
            </a:r>
          </a:p>
          <a:p>
            <a:r>
              <a:rPr lang="en-US" dirty="0"/>
              <a:t>We don’t want to get left behind.</a:t>
            </a:r>
          </a:p>
          <a:p>
            <a:endParaRPr lang="en-US" dirty="0"/>
          </a:p>
          <a:p>
            <a:r>
              <a:rPr lang="en-US" dirty="0"/>
              <a:t>I remember many years ago, working on two massive Microsoft Word documents for two audiences: partners and employees.</a:t>
            </a:r>
          </a:p>
          <a:p>
            <a:r>
              <a:rPr lang="en-US" dirty="0"/>
              <a:t>The documents were over 200 pages in six formats, posted in six places, chunked into small files in some places and in one large Word file and PDF in other places.</a:t>
            </a:r>
          </a:p>
          <a:p>
            <a:r>
              <a:rPr lang="en-US" dirty="0"/>
              <a:t>When you go over a hundred pages in Word, you encounter problems.</a:t>
            </a:r>
          </a:p>
          <a:p>
            <a:r>
              <a:rPr lang="en-US" dirty="0"/>
              <a:t>When I was in the final revisions stage, I ended up working three days without sleep.</a:t>
            </a:r>
          </a:p>
          <a:p>
            <a:r>
              <a:rPr lang="en-US" dirty="0"/>
              <a:t>I thought there must be a better way.</a:t>
            </a:r>
          </a:p>
          <a:p>
            <a:endParaRPr lang="en-US" dirty="0"/>
          </a:p>
          <a:p>
            <a:endParaRPr lang="en-US" dirty="0"/>
          </a:p>
          <a:p>
            <a:r>
              <a:rPr lang="en-US" dirty="0"/>
              <a:t>Source of image:</a:t>
            </a:r>
          </a:p>
          <a:p>
            <a:r>
              <a:rPr lang="en-US" dirty="0">
                <a:hlinkClick r:id="rId3"/>
              </a:rPr>
              <a:t>https://i.pinimg.com/originals/07/ca/a1/07caa106ebbbc7aaadfa20039aa99bb2.jpg</a:t>
            </a:r>
            <a:endParaRPr lang="en-US" dirty="0"/>
          </a:p>
          <a:p>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2</a:t>
            </a:fld>
            <a:endParaRPr lang="en-US" dirty="0"/>
          </a:p>
        </p:txBody>
      </p:sp>
    </p:spTree>
    <p:extLst>
      <p:ext uri="{BB962C8B-B14F-4D97-AF65-F5344CB8AC3E}">
        <p14:creationId xmlns:p14="http://schemas.microsoft.com/office/powerpoint/2010/main" val="305772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I will cover three things:</a:t>
            </a:r>
          </a:p>
          <a:p>
            <a:r>
              <a:rPr lang="en-US" dirty="0"/>
              <a:t>1. Why did I choose DITA?</a:t>
            </a:r>
          </a:p>
          <a:p>
            <a:r>
              <a:rPr lang="en-US" dirty="0"/>
              <a:t>2. Why is DITA better?</a:t>
            </a:r>
          </a:p>
          <a:p>
            <a:r>
              <a:rPr lang="en-US" dirty="0"/>
              <a:t>3. DITA FAQs</a:t>
            </a:r>
          </a:p>
          <a:p>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3</a:t>
            </a:fld>
            <a:endParaRPr lang="en-US" dirty="0"/>
          </a:p>
        </p:txBody>
      </p:sp>
    </p:spTree>
    <p:extLst>
      <p:ext uri="{BB962C8B-B14F-4D97-AF65-F5344CB8AC3E}">
        <p14:creationId xmlns:p14="http://schemas.microsoft.com/office/powerpoint/2010/main" val="311445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clicks) </a:t>
            </a:r>
          </a:p>
          <a:p>
            <a:r>
              <a:rPr lang="en-US" dirty="0"/>
              <a:t>Why did I choose DITA?</a:t>
            </a:r>
          </a:p>
          <a:p>
            <a:endParaRPr lang="en-US" dirty="0"/>
          </a:p>
          <a:p>
            <a:r>
              <a:rPr lang="en-US" dirty="0"/>
              <a:t>My brain is wired for tagging.</a:t>
            </a:r>
          </a:p>
          <a:p>
            <a:r>
              <a:rPr lang="en-US" dirty="0"/>
              <a:t>And breaking content into chunks.</a:t>
            </a:r>
          </a:p>
          <a:p>
            <a:r>
              <a:rPr lang="en-US" dirty="0"/>
              <a:t>And reusing content.</a:t>
            </a:r>
          </a:p>
          <a:p>
            <a:endParaRPr lang="en-US" dirty="0"/>
          </a:p>
          <a:p>
            <a:r>
              <a:rPr lang="en-US" dirty="0"/>
              <a:t>Source of image: How Much Can Your Brain Actually Process? Don’t Ask.</a:t>
            </a:r>
          </a:p>
          <a:p>
            <a:r>
              <a:rPr lang="en-US" dirty="0">
                <a:hlinkClick r:id="rId3"/>
              </a:rPr>
              <a:t>https://slate.com/technology/2016/03/how-big-is-the-brain-who-knows-even-our-best-efforts-to-calculate-its-capacity-are-flawed-and-meaningless.html</a:t>
            </a:r>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4</a:t>
            </a:fld>
            <a:endParaRPr lang="en-US" dirty="0"/>
          </a:p>
        </p:txBody>
      </p:sp>
    </p:spTree>
    <p:extLst>
      <p:ext uri="{BB962C8B-B14F-4D97-AF65-F5344CB8AC3E}">
        <p14:creationId xmlns:p14="http://schemas.microsoft.com/office/powerpoint/2010/main" val="521733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this? (Click)</a:t>
            </a:r>
          </a:p>
          <a:p>
            <a:r>
              <a:rPr lang="en-US" dirty="0"/>
              <a:t>Qvidian Proposal Automation.</a:t>
            </a:r>
          </a:p>
          <a:p>
            <a:r>
              <a:rPr lang="en-US" dirty="0"/>
              <a:t>Here is the library (Click)</a:t>
            </a:r>
          </a:p>
          <a:p>
            <a:r>
              <a:rPr lang="en-US" dirty="0"/>
              <a:t>I worked with this tool for many years.</a:t>
            </a:r>
          </a:p>
          <a:p>
            <a:endParaRPr lang="en-US" dirty="0"/>
          </a:p>
          <a:p>
            <a:r>
              <a:rPr lang="en-US" dirty="0"/>
              <a:t>What do you do with it?</a:t>
            </a:r>
          </a:p>
          <a:p>
            <a:endParaRPr lang="en-US" dirty="0"/>
          </a:p>
          <a:p>
            <a:r>
              <a:rPr lang="en-US" b="1" dirty="0"/>
              <a:t>You create content.</a:t>
            </a:r>
          </a:p>
          <a:p>
            <a:r>
              <a:rPr lang="en-US" b="1" dirty="0"/>
              <a:t>You break content into chunks.</a:t>
            </a:r>
          </a:p>
          <a:p>
            <a:r>
              <a:rPr lang="en-US" b="1" dirty="0"/>
              <a:t>You tag it.</a:t>
            </a:r>
          </a:p>
          <a:p>
            <a:r>
              <a:rPr lang="en-US" b="1" dirty="0"/>
              <a:t>You reuse content.</a:t>
            </a:r>
          </a:p>
          <a:p>
            <a:endParaRPr lang="en-US" dirty="0"/>
          </a:p>
          <a:p>
            <a:endParaRPr lang="en-US" dirty="0"/>
          </a:p>
          <a:p>
            <a:r>
              <a:rPr lang="en-US" dirty="0"/>
              <a:t>Source of screenshot: Updating Qvidian Content Sample Procedure:</a:t>
            </a:r>
          </a:p>
          <a:p>
            <a:r>
              <a:rPr lang="en-US" dirty="0">
                <a:hlinkClick r:id="rId3"/>
              </a:rPr>
              <a:t>http://data-doctor.info/wp-content/uploads/2014/06/Updating-Qvidian-Content-Sample-Procedure.pdf</a:t>
            </a:r>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5</a:t>
            </a:fld>
            <a:endParaRPr lang="en-US" dirty="0"/>
          </a:p>
        </p:txBody>
      </p:sp>
    </p:spTree>
    <p:extLst>
      <p:ext uri="{BB962C8B-B14F-4D97-AF65-F5344CB8AC3E}">
        <p14:creationId xmlns:p14="http://schemas.microsoft.com/office/powerpoint/2010/main" val="116425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Clicks)</a:t>
            </a:r>
          </a:p>
          <a:p>
            <a:r>
              <a:rPr lang="en-US" dirty="0"/>
              <a:t>This is a DITA map in Oxygen.</a:t>
            </a:r>
          </a:p>
          <a:p>
            <a:r>
              <a:rPr lang="en-US" dirty="0"/>
              <a:t>The DITA map gives you structure.</a:t>
            </a:r>
          </a:p>
          <a:p>
            <a:r>
              <a:rPr lang="en-US" dirty="0"/>
              <a:t>The topic gives you content.</a:t>
            </a:r>
          </a:p>
          <a:p>
            <a:r>
              <a:rPr lang="en-US" dirty="0"/>
              <a:t>The DITA map stitches the topics together.</a:t>
            </a:r>
          </a:p>
          <a:p>
            <a:r>
              <a:rPr lang="en-US" dirty="0"/>
              <a:t>This is an example of a DITA map I created based on a user guide I wrote called: Building Proposals with Acme Eye.</a:t>
            </a:r>
          </a:p>
          <a:p>
            <a:endParaRPr lang="en-US" dirty="0"/>
          </a:p>
          <a:p>
            <a:endParaRPr lang="en-US" dirty="0"/>
          </a:p>
          <a:p>
            <a:r>
              <a:rPr lang="en-US" dirty="0"/>
              <a:t>What do you do with DITA?</a:t>
            </a:r>
          </a:p>
          <a:p>
            <a:endParaRPr lang="en-US" dirty="0"/>
          </a:p>
          <a:p>
            <a:r>
              <a:rPr lang="en-US" b="1" dirty="0"/>
              <a:t>You create content.</a:t>
            </a:r>
          </a:p>
          <a:p>
            <a:r>
              <a:rPr lang="en-US" b="1" dirty="0"/>
              <a:t>You break content into chunks.</a:t>
            </a:r>
          </a:p>
          <a:p>
            <a:r>
              <a:rPr lang="en-US" b="1" dirty="0"/>
              <a:t>You tag it.</a:t>
            </a:r>
          </a:p>
          <a:p>
            <a:r>
              <a:rPr lang="en-US" b="1" dirty="0"/>
              <a:t>You reuse content.</a:t>
            </a:r>
          </a:p>
          <a:p>
            <a:endParaRPr lang="en-US" dirty="0"/>
          </a:p>
          <a:p>
            <a:r>
              <a:rPr lang="en-US" dirty="0"/>
              <a:t>I want to add a note about Oxygen: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Oxygen provides a graphical representation of your DITA map and lets you know if your content is valid or not. For example, if the indicator at the top of the bar is green, your document is valid. Also, you can render the document in Oxygen to see the output.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6</a:t>
            </a:fld>
            <a:endParaRPr lang="en-US" dirty="0"/>
          </a:p>
        </p:txBody>
      </p:sp>
    </p:spTree>
    <p:extLst>
      <p:ext uri="{BB962C8B-B14F-4D97-AF65-F5344CB8AC3E}">
        <p14:creationId xmlns:p14="http://schemas.microsoft.com/office/powerpoint/2010/main" val="2736684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35487" cy="4743450"/>
          </a:xfrm>
        </p:spPr>
        <p:txBody>
          <a:bodyPr/>
          <a:lstStyle/>
          <a:p>
            <a:r>
              <a:rPr lang="en-US" dirty="0"/>
              <a:t>(click) (DITA topic)</a:t>
            </a:r>
          </a:p>
          <a:p>
            <a:r>
              <a:rPr lang="en-US" dirty="0"/>
              <a:t>(click) DITA is a </a:t>
            </a:r>
            <a:r>
              <a:rPr lang="en-US" u="sng" dirty="0"/>
              <a:t>standard based</a:t>
            </a:r>
            <a:r>
              <a:rPr lang="en-US" dirty="0"/>
              <a:t>, topic-oriented XML modular architecture.</a:t>
            </a:r>
          </a:p>
          <a:p>
            <a:r>
              <a:rPr lang="en-US" dirty="0"/>
              <a:t>Since DITA is an open standard, you can change or add to your tools with far less cost than other formats.</a:t>
            </a:r>
          </a:p>
          <a:p>
            <a:endParaRPr lang="en-US" dirty="0"/>
          </a:p>
          <a:p>
            <a:r>
              <a:rPr lang="en-US" dirty="0"/>
              <a:t>(click) The </a:t>
            </a:r>
            <a:r>
              <a:rPr lang="en-US" u="sng" dirty="0"/>
              <a:t>structured</a:t>
            </a:r>
            <a:r>
              <a:rPr lang="en-US" dirty="0"/>
              <a:t> content in DITA provides: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Consistency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Collaboration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Minimalism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dirty="0"/>
              <a:t>Tagged content in DITA is similar to HTML.</a:t>
            </a:r>
          </a:p>
          <a:p>
            <a:r>
              <a:rPr lang="en-US" dirty="0"/>
              <a:t>You have similar tagging, such as: p for paragraph and ol for ordered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r>
              <a:rPr lang="en-US" dirty="0"/>
              <a:t>DITA provides content </a:t>
            </a:r>
            <a:r>
              <a:rPr lang="en-US" u="sng" dirty="0"/>
              <a:t>reuse</a:t>
            </a:r>
            <a:r>
              <a:rPr lang="en-US" dirty="0"/>
              <a:t> and consistency.</a:t>
            </a:r>
          </a:p>
          <a:p>
            <a:r>
              <a:rPr lang="en-US" dirty="0"/>
              <a:t>Topics are building blocks to reuse.</a:t>
            </a:r>
          </a:p>
          <a:p>
            <a:r>
              <a:rPr lang="en-US" dirty="0"/>
              <a:t>Many features enable more reuse.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Clicks) A Content Reference or Conref is an example of reuse.</a:t>
            </a:r>
          </a:p>
          <a:p>
            <a:r>
              <a:rPr lang="en-US" dirty="0"/>
              <a:t>For example, the second paragraph in this concept topic is a conref.</a:t>
            </a:r>
          </a:p>
          <a:p>
            <a:r>
              <a:rPr lang="en-US" dirty="0"/>
              <a:t>You always use the same element.</a:t>
            </a:r>
          </a:p>
          <a:p>
            <a:r>
              <a:rPr lang="en-US" dirty="0"/>
              <a:t>For example, if I want to reuse this conref, it must be a paragraph.</a:t>
            </a:r>
          </a:p>
          <a:p>
            <a:endParaRPr lang="en-US" dirty="0"/>
          </a:p>
          <a:p>
            <a:r>
              <a:rPr lang="en-US" dirty="0"/>
              <a:t>Effective parts of DITA include:</a:t>
            </a:r>
          </a:p>
          <a:p>
            <a:endParaRPr lang="en-US" dirty="0"/>
          </a:p>
          <a:p>
            <a:pPr marL="228600" lvl="0" indent="-228600">
              <a:buFont typeface="+mj-lt"/>
              <a:buAutoNum type="arabicPeriod"/>
            </a:pPr>
            <a:r>
              <a:rPr lang="en-US" sz="1200" b="0" kern="1200" dirty="0">
                <a:solidFill>
                  <a:schemeClr val="tx1"/>
                </a:solidFill>
                <a:effectLst/>
                <a:latin typeface="+mn-lt"/>
                <a:ea typeface="+mn-ea"/>
                <a:cs typeface="+mn-cs"/>
              </a:rPr>
              <a:t>Breaking up your content into concept, tasks, and references.</a:t>
            </a:r>
          </a:p>
          <a:p>
            <a:pPr marL="685800" lvl="1" indent="-228600">
              <a:buFont typeface="+mj-lt"/>
              <a:buAutoNum type="arabicPeriod"/>
            </a:pPr>
            <a:endParaRPr lang="en-US" sz="1200" b="0" kern="1200" dirty="0">
              <a:solidFill>
                <a:schemeClr val="tx1"/>
              </a:solidFill>
              <a:effectLst/>
              <a:latin typeface="+mn-lt"/>
              <a:ea typeface="+mn-ea"/>
              <a:cs typeface="+mn-cs"/>
            </a:endParaRPr>
          </a:p>
          <a:p>
            <a:pPr marL="228600" lvl="0" indent="-228600">
              <a:buFont typeface="+mj-lt"/>
              <a:buAutoNum type="arabicPeriod"/>
            </a:pPr>
            <a:r>
              <a:rPr lang="en-US" dirty="0"/>
              <a:t>(3 Clicks) </a:t>
            </a:r>
            <a:r>
              <a:rPr lang="en-US" sz="1200" b="0" kern="1200" dirty="0">
                <a:solidFill>
                  <a:schemeClr val="tx1"/>
                </a:solidFill>
                <a:effectLst/>
                <a:latin typeface="+mn-lt"/>
                <a:ea typeface="+mn-ea"/>
                <a:cs typeface="+mn-cs"/>
              </a:rPr>
              <a:t>You </a:t>
            </a:r>
            <a:r>
              <a:rPr lang="en-US" sz="1200" b="0" u="sng" kern="1200" dirty="0">
                <a:solidFill>
                  <a:schemeClr val="tx1"/>
                </a:solidFill>
                <a:effectLst/>
                <a:latin typeface="+mn-lt"/>
                <a:ea typeface="+mn-ea"/>
                <a:cs typeface="+mn-cs"/>
              </a:rPr>
              <a:t>should</a:t>
            </a:r>
            <a:r>
              <a:rPr lang="en-US" sz="1200" b="0" kern="1200" dirty="0">
                <a:solidFill>
                  <a:schemeClr val="tx1"/>
                </a:solidFill>
                <a:effectLst/>
                <a:latin typeface="+mn-lt"/>
                <a:ea typeface="+mn-ea"/>
                <a:cs typeface="+mn-cs"/>
              </a:rPr>
              <a:t> include a short description at the beginning of each topic.</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You get to sell your topics by writing good short descriptions.</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Your short description will show up in search results.</a:t>
            </a:r>
          </a:p>
          <a:p>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7</a:t>
            </a:fld>
            <a:endParaRPr lang="en-US" dirty="0"/>
          </a:p>
        </p:txBody>
      </p:sp>
    </p:spTree>
    <p:extLst>
      <p:ext uri="{BB962C8B-B14F-4D97-AF65-F5344CB8AC3E}">
        <p14:creationId xmlns:p14="http://schemas.microsoft.com/office/powerpoint/2010/main" val="3629138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(Rendering a DITA topic)</a:t>
            </a:r>
          </a:p>
          <a:p>
            <a:endParaRPr lang="en-US" dirty="0"/>
          </a:p>
          <a:p>
            <a:r>
              <a:rPr lang="en-US" dirty="0"/>
              <a:t>You can render a DITA topic (or map) in Oxygen to see what the output looks like.</a:t>
            </a:r>
          </a:p>
          <a:p>
            <a:endParaRPr lang="en-US" dirty="0"/>
          </a:p>
          <a:p>
            <a:r>
              <a:rPr lang="en-US" dirty="0"/>
              <a:t>To render a DITA topic (or transform it) in Oxygen:</a:t>
            </a:r>
          </a:p>
          <a:p>
            <a:pPr marL="228600" indent="-228600">
              <a:buFont typeface="+mj-lt"/>
              <a:buAutoNum type="arabicPeriod"/>
            </a:pPr>
            <a:r>
              <a:rPr lang="en-US" dirty="0"/>
              <a:t>Select the DITA file you want to transform, click Configure Transformation Scenarios (the “wrench” icon)</a:t>
            </a:r>
          </a:p>
          <a:p>
            <a:pPr marL="228600" indent="-228600">
              <a:buFont typeface="+mj-lt"/>
              <a:buAutoNum type="arabicPeriod"/>
            </a:pPr>
            <a:r>
              <a:rPr lang="en-US" dirty="0"/>
              <a:t>Select an Association, for example: HTML5</a:t>
            </a:r>
          </a:p>
          <a:p>
            <a:pPr marL="228600" indent="-228600">
              <a:buFont typeface="+mj-lt"/>
              <a:buAutoNum type="arabicPeriod"/>
            </a:pPr>
            <a:r>
              <a:rPr lang="en-US" dirty="0"/>
              <a:t>Click: Apply associated</a:t>
            </a:r>
          </a:p>
          <a:p>
            <a:endParaRPr lang="en-US" dirty="0"/>
          </a:p>
          <a:p>
            <a:r>
              <a:rPr lang="en-US" dirty="0"/>
              <a:t>(Click) You see the output results.</a:t>
            </a:r>
          </a:p>
        </p:txBody>
      </p:sp>
      <p:sp>
        <p:nvSpPr>
          <p:cNvPr id="4" name="Slide Number Placeholder 3"/>
          <p:cNvSpPr>
            <a:spLocks noGrp="1"/>
          </p:cNvSpPr>
          <p:nvPr>
            <p:ph type="sldNum" sz="quarter" idx="5"/>
          </p:nvPr>
        </p:nvSpPr>
        <p:spPr/>
        <p:txBody>
          <a:bodyPr/>
          <a:lstStyle/>
          <a:p>
            <a:fld id="{12F2973C-756B-40D3-83F0-9040D877790F}" type="slidenum">
              <a:rPr lang="en-US" smtClean="0"/>
              <a:t>8</a:t>
            </a:fld>
            <a:endParaRPr lang="en-US" dirty="0"/>
          </a:p>
        </p:txBody>
      </p:sp>
    </p:spTree>
    <p:extLst>
      <p:ext uri="{BB962C8B-B14F-4D97-AF65-F5344CB8AC3E}">
        <p14:creationId xmlns:p14="http://schemas.microsoft.com/office/powerpoint/2010/main" val="16561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results of a DITA Satisfaction Survey by the Content Wrangler in 2017.</a:t>
            </a:r>
          </a:p>
          <a:p>
            <a:endParaRPr lang="en-US" dirty="0"/>
          </a:p>
          <a:p>
            <a:r>
              <a:rPr lang="en-US" dirty="0"/>
              <a:t>When asked: What benefits does DITA provide? </a:t>
            </a:r>
          </a:p>
          <a:p>
            <a:endParaRPr lang="en-US" dirty="0"/>
          </a:p>
          <a:p>
            <a:r>
              <a:rPr lang="en-US" dirty="0"/>
              <a:t>The most common benefits cited were content consistency and content usability.</a:t>
            </a:r>
          </a:p>
          <a:p>
            <a:endParaRPr lang="en-US" dirty="0"/>
          </a:p>
          <a:p>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9</a:t>
            </a:fld>
            <a:endParaRPr lang="en-US" dirty="0"/>
          </a:p>
        </p:txBody>
      </p:sp>
    </p:spTree>
    <p:extLst>
      <p:ext uri="{BB962C8B-B14F-4D97-AF65-F5344CB8AC3E}">
        <p14:creationId xmlns:p14="http://schemas.microsoft.com/office/powerpoint/2010/main" val="4157911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5538" name="Group 2"/>
          <p:cNvGrpSpPr>
            <a:grpSpLocks/>
          </p:cNvGrpSpPr>
          <p:nvPr/>
        </p:nvGrpSpPr>
        <p:grpSpPr bwMode="auto">
          <a:xfrm>
            <a:off x="1" y="2438401"/>
            <a:ext cx="12012084" cy="1052513"/>
            <a:chOff x="0" y="1536"/>
            <a:chExt cx="5675" cy="663"/>
          </a:xfrm>
        </p:grpSpPr>
        <p:grpSp>
          <p:nvGrpSpPr>
            <p:cNvPr id="65539" name="Group 3"/>
            <p:cNvGrpSpPr>
              <a:grpSpLocks/>
            </p:cNvGrpSpPr>
            <p:nvPr/>
          </p:nvGrpSpPr>
          <p:grpSpPr bwMode="auto">
            <a:xfrm>
              <a:off x="183" y="1604"/>
              <a:ext cx="448" cy="299"/>
              <a:chOff x="720" y="336"/>
              <a:chExt cx="624" cy="432"/>
            </a:xfrm>
          </p:grpSpPr>
          <p:sp>
            <p:nvSpPr>
              <p:cNvPr id="65540"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en-US" sz="2400" dirty="0"/>
              </a:p>
            </p:txBody>
          </p:sp>
          <p:sp>
            <p:nvSpPr>
              <p:cNvPr id="65541"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en-US" sz="2400" dirty="0"/>
              </a:p>
            </p:txBody>
          </p:sp>
        </p:grpSp>
        <p:grpSp>
          <p:nvGrpSpPr>
            <p:cNvPr id="65542" name="Group 6"/>
            <p:cNvGrpSpPr>
              <a:grpSpLocks/>
            </p:cNvGrpSpPr>
            <p:nvPr/>
          </p:nvGrpSpPr>
          <p:grpSpPr bwMode="auto">
            <a:xfrm>
              <a:off x="261" y="1870"/>
              <a:ext cx="465" cy="299"/>
              <a:chOff x="912" y="2640"/>
              <a:chExt cx="672" cy="432"/>
            </a:xfrm>
          </p:grpSpPr>
          <p:sp>
            <p:nvSpPr>
              <p:cNvPr id="65543"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en-US" sz="2400" dirty="0"/>
              </a:p>
            </p:txBody>
          </p:sp>
          <p:sp>
            <p:nvSpPr>
              <p:cNvPr id="65544"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en-US" sz="2400" dirty="0"/>
              </a:p>
            </p:txBody>
          </p:sp>
        </p:grpSp>
        <p:sp>
          <p:nvSpPr>
            <p:cNvPr id="65545"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en-US" sz="2400" dirty="0"/>
            </a:p>
          </p:txBody>
        </p:sp>
        <p:sp>
          <p:nvSpPr>
            <p:cNvPr id="65546"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en-US" sz="2400" dirty="0"/>
            </a:p>
          </p:txBody>
        </p:sp>
        <p:sp>
          <p:nvSpPr>
            <p:cNvPr id="65547"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400" dirty="0"/>
            </a:p>
          </p:txBody>
        </p:sp>
      </p:grpSp>
      <p:sp>
        <p:nvSpPr>
          <p:cNvPr id="65548" name="Rectangle 12"/>
          <p:cNvSpPr>
            <a:spLocks noGrp="1" noChangeArrowheads="1"/>
          </p:cNvSpPr>
          <p:nvPr>
            <p:ph type="ctrTitle"/>
          </p:nvPr>
        </p:nvSpPr>
        <p:spPr>
          <a:xfrm>
            <a:off x="1320800" y="1828800"/>
            <a:ext cx="10363200" cy="1143000"/>
          </a:xfrm>
        </p:spPr>
        <p:txBody>
          <a:bodyPr/>
          <a:lstStyle>
            <a:lvl1pPr>
              <a:defRPr/>
            </a:lvl1pPr>
          </a:lstStyle>
          <a:p>
            <a:r>
              <a:rPr lang="en-US"/>
              <a:t>Click to edit Master title style</a:t>
            </a:r>
          </a:p>
        </p:txBody>
      </p:sp>
      <p:sp>
        <p:nvSpPr>
          <p:cNvPr id="65549"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65550"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fld id="{1441C9E6-2D13-4155-A313-7F0D5F6046CF}" type="datetime1">
              <a:rPr lang="en-US" smtClean="0"/>
              <a:t>5/14/2020</a:t>
            </a:fld>
            <a:endParaRPr lang="en-US" dirty="0"/>
          </a:p>
        </p:txBody>
      </p:sp>
      <p:sp>
        <p:nvSpPr>
          <p:cNvPr id="65551"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en-US" dirty="0"/>
          </a:p>
        </p:txBody>
      </p:sp>
      <p:sp>
        <p:nvSpPr>
          <p:cNvPr id="65552"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71425059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D1FB511-20BB-4EDC-8CCF-0ADD3F55E2C3}" type="datetime1">
              <a:rPr lang="en-US" smtClean="0"/>
              <a:t>5/14/2020</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171127284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38733" y="617539"/>
            <a:ext cx="2601384" cy="5514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34584" y="617539"/>
            <a:ext cx="7600949" cy="5514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76EC9C9-87CD-4F02-8A08-A2448A9765EB}" type="datetime1">
              <a:rPr lang="en-US" smtClean="0"/>
              <a:t>5/14/2020</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41156591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F1A0E2C3-4F31-4412-8C83-AD495398B063}" type="datetime1">
              <a:rPr lang="en-US" smtClean="0"/>
              <a:t>5/14/2020</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33762311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015456D-0A20-4C5B-82C8-D0C864038684}" type="datetime1">
              <a:rPr lang="en-US" smtClean="0"/>
              <a:t>5/14/2020</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420208468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DB3EE1A1-471A-4CF7-8CD6-AD52C1B79BDC}" type="datetime1">
              <a:rPr lang="en-US" smtClean="0"/>
              <a:t>5/14/2020</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288533625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F1221673-2C62-4E2C-9CF4-2562AD9CC298}" type="datetime1">
              <a:rPr lang="en-US" smtClean="0"/>
              <a:t>5/14/2020</a:t>
            </a:fld>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309503313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A9176909-F448-4328-9FEC-8B33DAD45FAE}" type="datetime1">
              <a:rPr lang="en-US" smtClean="0"/>
              <a:t>5/14/2020</a:t>
            </a:fld>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15392254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7E597A18-E953-45F2-B7E1-DF965C7626AB}" type="datetime1">
              <a:rPr lang="en-US" smtClean="0"/>
              <a:t>5/14/2020</a:t>
            </a:fld>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136346469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D78873CC-9BA8-423C-B70E-5E618DD8B814}" type="datetime1">
              <a:rPr lang="en-US" smtClean="0"/>
              <a:t>5/14/2020</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131353607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D39AFF3E-44CE-4C18-BDCE-348688D6275C}" type="datetime1">
              <a:rPr lang="en-US" smtClean="0"/>
              <a:t>5/14/2020</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27558437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ChangeArrowheads="1"/>
          </p:cNvSpPr>
          <p:nvPr/>
        </p:nvSpPr>
        <p:spPr bwMode="ltGray">
          <a:xfrm>
            <a:off x="556684" y="1098551"/>
            <a:ext cx="584200" cy="474663"/>
          </a:xfrm>
          <a:prstGeom prst="rect">
            <a:avLst/>
          </a:prstGeom>
          <a:solidFill>
            <a:schemeClr val="accent2"/>
          </a:solidFill>
          <a:ln w="9525">
            <a:noFill/>
            <a:miter lim="800000"/>
            <a:headEnd/>
            <a:tailEnd/>
          </a:ln>
          <a:effectLst/>
        </p:spPr>
        <p:txBody>
          <a:bodyPr wrap="none" anchor="ctr"/>
          <a:lstStyle/>
          <a:p>
            <a:pPr algn="ctr"/>
            <a:endParaRPr kumimoji="1" lang="en-US" sz="2400" dirty="0"/>
          </a:p>
        </p:txBody>
      </p:sp>
      <p:sp>
        <p:nvSpPr>
          <p:cNvPr id="64515" name="Rectangle 3"/>
          <p:cNvSpPr>
            <a:spLocks noChangeArrowheads="1"/>
          </p:cNvSpPr>
          <p:nvPr/>
        </p:nvSpPr>
        <p:spPr bwMode="ltGray">
          <a:xfrm>
            <a:off x="1066801" y="1098551"/>
            <a:ext cx="438151"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endParaRPr kumimoji="1" lang="en-US" sz="2400" dirty="0"/>
          </a:p>
        </p:txBody>
      </p:sp>
      <p:sp>
        <p:nvSpPr>
          <p:cNvPr id="64516" name="Rectangle 4"/>
          <p:cNvSpPr>
            <a:spLocks noChangeArrowheads="1"/>
          </p:cNvSpPr>
          <p:nvPr/>
        </p:nvSpPr>
        <p:spPr bwMode="ltGray">
          <a:xfrm>
            <a:off x="721785" y="1520826"/>
            <a:ext cx="563033" cy="474663"/>
          </a:xfrm>
          <a:prstGeom prst="rect">
            <a:avLst/>
          </a:prstGeom>
          <a:solidFill>
            <a:schemeClr val="folHlink"/>
          </a:solidFill>
          <a:ln w="9525">
            <a:noFill/>
            <a:miter lim="800000"/>
            <a:headEnd/>
            <a:tailEnd/>
          </a:ln>
          <a:effectLst/>
        </p:spPr>
        <p:txBody>
          <a:bodyPr wrap="none" anchor="ctr"/>
          <a:lstStyle/>
          <a:p>
            <a:pPr algn="ctr"/>
            <a:endParaRPr kumimoji="1" lang="en-US" sz="2400" dirty="0"/>
          </a:p>
        </p:txBody>
      </p:sp>
      <p:sp>
        <p:nvSpPr>
          <p:cNvPr id="64517" name="Rectangle 5"/>
          <p:cNvSpPr>
            <a:spLocks noChangeArrowheads="1"/>
          </p:cNvSpPr>
          <p:nvPr/>
        </p:nvSpPr>
        <p:spPr bwMode="ltGray">
          <a:xfrm>
            <a:off x="1214967" y="1520826"/>
            <a:ext cx="491067"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endParaRPr kumimoji="1" lang="en-US" sz="2400" dirty="0"/>
          </a:p>
        </p:txBody>
      </p:sp>
      <p:sp>
        <p:nvSpPr>
          <p:cNvPr id="64518" name="Rectangle 6"/>
          <p:cNvSpPr>
            <a:spLocks noChangeArrowheads="1"/>
          </p:cNvSpPr>
          <p:nvPr/>
        </p:nvSpPr>
        <p:spPr bwMode="ltGray">
          <a:xfrm>
            <a:off x="169333" y="1447801"/>
            <a:ext cx="747184"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endParaRPr kumimoji="1" lang="en-US" sz="2400" dirty="0"/>
          </a:p>
        </p:txBody>
      </p:sp>
      <p:sp>
        <p:nvSpPr>
          <p:cNvPr id="64519" name="Rectangle 7"/>
          <p:cNvSpPr>
            <a:spLocks noChangeArrowheads="1"/>
          </p:cNvSpPr>
          <p:nvPr/>
        </p:nvSpPr>
        <p:spPr bwMode="gray">
          <a:xfrm>
            <a:off x="1016000" y="990601"/>
            <a:ext cx="42333" cy="1052513"/>
          </a:xfrm>
          <a:prstGeom prst="rect">
            <a:avLst/>
          </a:prstGeom>
          <a:solidFill>
            <a:schemeClr val="bg2"/>
          </a:solidFill>
          <a:ln w="9525">
            <a:noFill/>
            <a:miter lim="800000"/>
            <a:headEnd/>
            <a:tailEnd/>
          </a:ln>
          <a:effectLst/>
        </p:spPr>
        <p:txBody>
          <a:bodyPr wrap="none" anchor="ctr"/>
          <a:lstStyle/>
          <a:p>
            <a:pPr algn="ctr"/>
            <a:endParaRPr kumimoji="1" lang="en-US" sz="2400" dirty="0"/>
          </a:p>
        </p:txBody>
      </p:sp>
      <p:sp>
        <p:nvSpPr>
          <p:cNvPr id="64520" name="Rectangle 8"/>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dirty="0"/>
          </a:p>
        </p:txBody>
      </p:sp>
      <p:sp>
        <p:nvSpPr>
          <p:cNvPr id="64521" name="Rectangle 9"/>
          <p:cNvSpPr>
            <a:spLocks noGrp="1" noChangeArrowheads="1"/>
          </p:cNvSpPr>
          <p:nvPr>
            <p:ph type="title"/>
          </p:nvPr>
        </p:nvSpPr>
        <p:spPr bwMode="auto">
          <a:xfrm>
            <a:off x="1534585" y="617538"/>
            <a:ext cx="10390716" cy="1143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64522" name="Rectangle 10"/>
          <p:cNvSpPr>
            <a:spLocks noGrp="1" noChangeArrowheads="1"/>
          </p:cNvSpPr>
          <p:nvPr>
            <p:ph type="body" idx="1"/>
          </p:nvPr>
        </p:nvSpPr>
        <p:spPr bwMode="auto">
          <a:xfrm>
            <a:off x="1576917" y="2017713"/>
            <a:ext cx="10363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23" name="Rectangle 11"/>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fld id="{7088B50A-03F5-4B4E-BE37-BAEFD01F46DF}" type="datetime1">
              <a:rPr lang="en-US" smtClean="0"/>
              <a:t>5/14/2020</a:t>
            </a:fld>
            <a:endParaRPr lang="en-US" dirty="0"/>
          </a:p>
        </p:txBody>
      </p:sp>
      <p:sp>
        <p:nvSpPr>
          <p:cNvPr id="64524" name="Rectangle 12"/>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endParaRPr lang="en-US" dirty="0"/>
          </a:p>
        </p:txBody>
      </p:sp>
      <p:sp>
        <p:nvSpPr>
          <p:cNvPr id="64525" name="Rectangle 13"/>
          <p:cNvSpPr>
            <a:spLocks noGrp="1" noChangeArrowheads="1"/>
          </p:cNvSpPr>
          <p:nvPr>
            <p:ph type="sldNum" sz="quarter" idx="4"/>
          </p:nvPr>
        </p:nvSpPr>
        <p:spPr bwMode="auto">
          <a:xfrm>
            <a:off x="90424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7100142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hf hdr="0" ft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cs typeface="Times New Roman" charset="0"/>
        </a:defRPr>
      </a:lvl2pPr>
      <a:lvl3pPr algn="l" rtl="0" eaLnBrk="1" fontAlgn="base" hangingPunct="1">
        <a:spcBef>
          <a:spcPct val="0"/>
        </a:spcBef>
        <a:spcAft>
          <a:spcPct val="0"/>
        </a:spcAft>
        <a:defRPr sz="4400">
          <a:solidFill>
            <a:schemeClr val="tx2"/>
          </a:solidFill>
          <a:latin typeface="Tahoma" pitchFamily="34" charset="0"/>
          <a:cs typeface="Times New Roman" charset="0"/>
        </a:defRPr>
      </a:lvl3pPr>
      <a:lvl4pPr algn="l" rtl="0" eaLnBrk="1" fontAlgn="base" hangingPunct="1">
        <a:spcBef>
          <a:spcPct val="0"/>
        </a:spcBef>
        <a:spcAft>
          <a:spcPct val="0"/>
        </a:spcAft>
        <a:defRPr sz="4400">
          <a:solidFill>
            <a:schemeClr val="tx2"/>
          </a:solidFill>
          <a:latin typeface="Tahoma" pitchFamily="34" charset="0"/>
          <a:cs typeface="Times New Roman" charset="0"/>
        </a:defRPr>
      </a:lvl4pPr>
      <a:lvl5pPr algn="l" rtl="0" eaLnBrk="1" fontAlgn="base" hangingPunct="1">
        <a:spcBef>
          <a:spcPct val="0"/>
        </a:spcBef>
        <a:spcAft>
          <a:spcPct val="0"/>
        </a:spcAft>
        <a:defRPr sz="4400">
          <a:solidFill>
            <a:schemeClr val="tx2"/>
          </a:solidFill>
          <a:latin typeface="Tahoma" pitchFamily="34" charset="0"/>
          <a:cs typeface="Times New Roman" charset="0"/>
        </a:defRPr>
      </a:lvl5pPr>
      <a:lvl6pPr marL="457200" algn="l" rtl="0" eaLnBrk="1" fontAlgn="base" hangingPunct="1">
        <a:spcBef>
          <a:spcPct val="0"/>
        </a:spcBef>
        <a:spcAft>
          <a:spcPct val="0"/>
        </a:spcAft>
        <a:defRPr sz="4400">
          <a:solidFill>
            <a:schemeClr val="tx2"/>
          </a:solidFill>
          <a:latin typeface="Tahoma" pitchFamily="34" charset="0"/>
          <a:cs typeface="Times New Roman" charset="0"/>
        </a:defRPr>
      </a:lvl6pPr>
      <a:lvl7pPr marL="914400" algn="l" rtl="0" eaLnBrk="1" fontAlgn="base" hangingPunct="1">
        <a:spcBef>
          <a:spcPct val="0"/>
        </a:spcBef>
        <a:spcAft>
          <a:spcPct val="0"/>
        </a:spcAft>
        <a:defRPr sz="4400">
          <a:solidFill>
            <a:schemeClr val="tx2"/>
          </a:solidFill>
          <a:latin typeface="Tahoma" pitchFamily="34" charset="0"/>
          <a:cs typeface="Times New Roman" charset="0"/>
        </a:defRPr>
      </a:lvl7pPr>
      <a:lvl8pPr marL="1371600" algn="l" rtl="0" eaLnBrk="1" fontAlgn="base" hangingPunct="1">
        <a:spcBef>
          <a:spcPct val="0"/>
        </a:spcBef>
        <a:spcAft>
          <a:spcPct val="0"/>
        </a:spcAft>
        <a:defRPr sz="4400">
          <a:solidFill>
            <a:schemeClr val="tx2"/>
          </a:solidFill>
          <a:latin typeface="Tahoma" pitchFamily="34" charset="0"/>
          <a:cs typeface="Times New Roman" charset="0"/>
        </a:defRPr>
      </a:lvl8pPr>
      <a:lvl9pPr marL="1828800" algn="l" rtl="0" eaLnBrk="1" fontAlgn="base" hangingPunct="1">
        <a:spcBef>
          <a:spcPct val="0"/>
        </a:spcBef>
        <a:spcAft>
          <a:spcPct val="0"/>
        </a:spcAft>
        <a:defRPr sz="4400">
          <a:solidFill>
            <a:schemeClr val="tx2"/>
          </a:solidFill>
          <a:latin typeface="Tahoma" pitchFamily="34" charset="0"/>
          <a:cs typeface="Times New Roman" charset="0"/>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gi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6.gif"/><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D5F1-578D-4E17-A90A-4ADFBE76A52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Why DITA?</a:t>
            </a:r>
          </a:p>
        </p:txBody>
      </p:sp>
      <p:sp>
        <p:nvSpPr>
          <p:cNvPr id="3" name="TextBox 2">
            <a:extLst>
              <a:ext uri="{FF2B5EF4-FFF2-40B4-BE49-F238E27FC236}">
                <a16:creationId xmlns:a16="http://schemas.microsoft.com/office/drawing/2014/main" id="{9BF8EA43-A304-47FB-836F-448BBCD4CE91}"/>
              </a:ext>
            </a:extLst>
          </p:cNvPr>
          <p:cNvSpPr txBox="1"/>
          <p:nvPr/>
        </p:nvSpPr>
        <p:spPr>
          <a:xfrm>
            <a:off x="5261113" y="4187687"/>
            <a:ext cx="5128591" cy="107721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Lisa Fleischmann</a:t>
            </a:r>
          </a:p>
          <a:p>
            <a:r>
              <a:rPr lang="en-US" sz="3200" dirty="0">
                <a:latin typeface="Arial" panose="020B0604020202020204" pitchFamily="34" charset="0"/>
                <a:cs typeface="Arial" panose="020B0604020202020204" pitchFamily="34" charset="0"/>
              </a:rPr>
              <a:t>May 2020</a:t>
            </a:r>
          </a:p>
        </p:txBody>
      </p:sp>
      <p:sp>
        <p:nvSpPr>
          <p:cNvPr id="4" name="Slide Number Placeholder 3">
            <a:extLst>
              <a:ext uri="{FF2B5EF4-FFF2-40B4-BE49-F238E27FC236}">
                <a16:creationId xmlns:a16="http://schemas.microsoft.com/office/drawing/2014/main" id="{73EC7639-717E-4F70-992F-DC244B1DE2A2}"/>
              </a:ext>
            </a:extLst>
          </p:cNvPr>
          <p:cNvSpPr>
            <a:spLocks noGrp="1"/>
          </p:cNvSpPr>
          <p:nvPr>
            <p:ph type="sldNum" sz="quarter" idx="12"/>
          </p:nvPr>
        </p:nvSpPr>
        <p:spPr/>
        <p:txBody>
          <a:bodyPr/>
          <a:lstStyle/>
          <a:p>
            <a:fld id="{0C41A8AE-72F6-4248-B8DE-78532DA64A28}" type="slidenum">
              <a:rPr lang="en-US" smtClean="0"/>
              <a:t>1</a:t>
            </a:fld>
            <a:endParaRPr lang="en-US" dirty="0"/>
          </a:p>
        </p:txBody>
      </p:sp>
      <p:pic>
        <p:nvPicPr>
          <p:cNvPr id="6" name="Picture 5" descr="A person standing in front of water&#10;&#10;Description automatically generated">
            <a:extLst>
              <a:ext uri="{FF2B5EF4-FFF2-40B4-BE49-F238E27FC236}">
                <a16:creationId xmlns:a16="http://schemas.microsoft.com/office/drawing/2014/main" id="{4147D266-6154-413C-85F0-EAC617BA6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90374"/>
            <a:ext cx="3479156" cy="1760537"/>
          </a:xfrm>
          <a:prstGeom prst="rect">
            <a:avLst/>
          </a:prstGeom>
        </p:spPr>
      </p:pic>
    </p:spTree>
    <p:extLst>
      <p:ext uri="{BB962C8B-B14F-4D97-AF65-F5344CB8AC3E}">
        <p14:creationId xmlns:p14="http://schemas.microsoft.com/office/powerpoint/2010/main" val="212378002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0861B-6629-4C4C-AF1A-4A1D892DAB9C}"/>
              </a:ext>
            </a:extLst>
          </p:cNvPr>
          <p:cNvSpPr>
            <a:spLocks noGrp="1"/>
          </p:cNvSpPr>
          <p:nvPr>
            <p:ph type="title"/>
          </p:nvPr>
        </p:nvSpPr>
        <p:spPr>
          <a:xfrm>
            <a:off x="1534585" y="617538"/>
            <a:ext cx="10390716" cy="1143000"/>
          </a:xfrm>
        </p:spPr>
        <p:txBody>
          <a:bodyPr wrap="square" anchor="b">
            <a:normAutofit/>
          </a:bodyPr>
          <a:lstStyle/>
          <a:p>
            <a:r>
              <a:rPr lang="en-US" dirty="0"/>
              <a:t>DITA Benefits (continued)</a:t>
            </a:r>
          </a:p>
        </p:txBody>
      </p:sp>
      <p:sp>
        <p:nvSpPr>
          <p:cNvPr id="4" name="Slide Number Placeholder 3">
            <a:extLst>
              <a:ext uri="{FF2B5EF4-FFF2-40B4-BE49-F238E27FC236}">
                <a16:creationId xmlns:a16="http://schemas.microsoft.com/office/drawing/2014/main" id="{3747CCE5-49B6-487A-92A2-D47E4DAC9AD5}"/>
              </a:ext>
            </a:extLst>
          </p:cNvPr>
          <p:cNvSpPr>
            <a:spLocks noGrp="1"/>
          </p:cNvSpPr>
          <p:nvPr>
            <p:ph type="sldNum" sz="quarter" idx="12"/>
          </p:nvPr>
        </p:nvSpPr>
        <p:spPr>
          <a:xfrm>
            <a:off x="9042400" y="6324600"/>
            <a:ext cx="2540000" cy="457200"/>
          </a:xfrm>
        </p:spPr>
        <p:txBody>
          <a:bodyPr wrap="square" anchor="b">
            <a:normAutofit/>
          </a:bodyPr>
          <a:lstStyle/>
          <a:p>
            <a:pPr>
              <a:spcAft>
                <a:spcPts val="600"/>
              </a:spcAft>
            </a:pPr>
            <a:fld id="{0C41A8AE-72F6-4248-B8DE-78532DA64A28}" type="slidenum">
              <a:rPr lang="en-US" smtClean="0"/>
              <a:pPr>
                <a:spcAft>
                  <a:spcPts val="600"/>
                </a:spcAft>
              </a:pPr>
              <a:t>10</a:t>
            </a:fld>
            <a:endParaRPr lang="en-US" dirty="0"/>
          </a:p>
        </p:txBody>
      </p:sp>
      <p:pic>
        <p:nvPicPr>
          <p:cNvPr id="5" name="Content Placeholder 4" descr="3 Major Benefits of using DITA">
            <a:extLst>
              <a:ext uri="{FF2B5EF4-FFF2-40B4-BE49-F238E27FC236}">
                <a16:creationId xmlns:a16="http://schemas.microsoft.com/office/drawing/2014/main" id="{8914652F-CDE2-41B7-B42F-E97DADFB91A6}"/>
              </a:ext>
            </a:extLst>
          </p:cNvPr>
          <p:cNvPicPr>
            <a:picLocks noGrp="1"/>
          </p:cNvPicPr>
          <p:nvPr>
            <p:ph idx="1"/>
          </p:nvPr>
        </p:nvPicPr>
        <p:blipFill rotWithShape="1">
          <a:blip r:embed="rId3">
            <a:extLst>
              <a:ext uri="{28A0092B-C50C-407E-A947-70E740481C1C}">
                <a14:useLocalDpi xmlns:a14="http://schemas.microsoft.com/office/drawing/2010/main" val="0"/>
              </a:ext>
            </a:extLst>
          </a:blip>
          <a:srcRect b="48750"/>
          <a:stretch/>
        </p:blipFill>
        <p:spPr bwMode="auto">
          <a:xfrm>
            <a:off x="1617663" y="2747963"/>
            <a:ext cx="6589713" cy="2655888"/>
          </a:xfrm>
          <a:prstGeom prst="rect">
            <a:avLst/>
          </a:prstGeom>
        </p:spPr>
      </p:pic>
      <p:pic>
        <p:nvPicPr>
          <p:cNvPr id="6" name="Picture 5" descr="A blurry image of a person&#10;&#10;Description automatically generated">
            <a:extLst>
              <a:ext uri="{FF2B5EF4-FFF2-40B4-BE49-F238E27FC236}">
                <a16:creationId xmlns:a16="http://schemas.microsoft.com/office/drawing/2014/main" id="{2759EBFE-30CB-4272-AF8C-9C2BEDAB3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925" y="2747963"/>
            <a:ext cx="3608388" cy="2655888"/>
          </a:xfrm>
          <a:prstGeom prst="rect">
            <a:avLst/>
          </a:prstGeom>
        </p:spPr>
      </p:pic>
    </p:spTree>
    <p:extLst>
      <p:ext uri="{BB962C8B-B14F-4D97-AF65-F5344CB8AC3E}">
        <p14:creationId xmlns:p14="http://schemas.microsoft.com/office/powerpoint/2010/main" val="14664985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A85D-4D9A-4B1F-AB19-F77310A54B7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Why is DITA better?</a:t>
            </a:r>
            <a:endParaRPr lang="en-US" dirty="0"/>
          </a:p>
        </p:txBody>
      </p:sp>
      <p:sp>
        <p:nvSpPr>
          <p:cNvPr id="3" name="Slide Number Placeholder 2">
            <a:extLst>
              <a:ext uri="{FF2B5EF4-FFF2-40B4-BE49-F238E27FC236}">
                <a16:creationId xmlns:a16="http://schemas.microsoft.com/office/drawing/2014/main" id="{0CC2EA22-28B6-4ED8-A141-DB2835FD0AF7}"/>
              </a:ext>
            </a:extLst>
          </p:cNvPr>
          <p:cNvSpPr>
            <a:spLocks noGrp="1"/>
          </p:cNvSpPr>
          <p:nvPr>
            <p:ph type="sldNum" sz="quarter" idx="12"/>
          </p:nvPr>
        </p:nvSpPr>
        <p:spPr/>
        <p:txBody>
          <a:bodyPr/>
          <a:lstStyle/>
          <a:p>
            <a:fld id="{0C41A8AE-72F6-4248-B8DE-78532DA64A28}" type="slidenum">
              <a:rPr lang="en-US" smtClean="0"/>
              <a:t>11</a:t>
            </a:fld>
            <a:endParaRPr lang="en-US" dirty="0"/>
          </a:p>
        </p:txBody>
      </p:sp>
      <p:grpSp>
        <p:nvGrpSpPr>
          <p:cNvPr id="37" name="Group 36">
            <a:extLst>
              <a:ext uri="{FF2B5EF4-FFF2-40B4-BE49-F238E27FC236}">
                <a16:creationId xmlns:a16="http://schemas.microsoft.com/office/drawing/2014/main" id="{083409F9-A76A-4CB3-A600-9DD5742093AA}"/>
              </a:ext>
            </a:extLst>
          </p:cNvPr>
          <p:cNvGrpSpPr/>
          <p:nvPr/>
        </p:nvGrpSpPr>
        <p:grpSpPr>
          <a:xfrm>
            <a:off x="829337" y="2399899"/>
            <a:ext cx="10846395" cy="3030279"/>
            <a:chOff x="829337" y="2399899"/>
            <a:chExt cx="10846395" cy="3030279"/>
          </a:xfrm>
        </p:grpSpPr>
        <p:sp>
          <p:nvSpPr>
            <p:cNvPr id="4" name="Oval 3">
              <a:extLst>
                <a:ext uri="{FF2B5EF4-FFF2-40B4-BE49-F238E27FC236}">
                  <a16:creationId xmlns:a16="http://schemas.microsoft.com/office/drawing/2014/main" id="{88754539-7A24-44CA-A56A-29078CBC43F9}"/>
                </a:ext>
              </a:extLst>
            </p:cNvPr>
            <p:cNvSpPr/>
            <p:nvPr/>
          </p:nvSpPr>
          <p:spPr bwMode="auto">
            <a:xfrm>
              <a:off x="4503479" y="2399899"/>
              <a:ext cx="3498110" cy="3030279"/>
            </a:xfrm>
            <a:prstGeom prst="ellipse">
              <a:avLst/>
            </a:prstGeom>
            <a:noFill/>
            <a:ln w="9525" cap="flat" cmpd="sng" algn="ctr">
              <a:solidFill>
                <a:srgbClr val="00206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pic>
          <p:nvPicPr>
            <p:cNvPr id="5" name="Picture 4" descr="A close up of a sign&#10;&#10;Description automatically generated">
              <a:extLst>
                <a:ext uri="{FF2B5EF4-FFF2-40B4-BE49-F238E27FC236}">
                  <a16:creationId xmlns:a16="http://schemas.microsoft.com/office/drawing/2014/main" id="{B9239392-9A5A-4B2C-B720-6FAF39F6AA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2332" y="3188439"/>
              <a:ext cx="2998381" cy="1081060"/>
            </a:xfrm>
            <a:prstGeom prst="rect">
              <a:avLst/>
            </a:prstGeom>
          </p:spPr>
        </p:pic>
        <p:sp>
          <p:nvSpPr>
            <p:cNvPr id="7" name="TextBox 6">
              <a:extLst>
                <a:ext uri="{FF2B5EF4-FFF2-40B4-BE49-F238E27FC236}">
                  <a16:creationId xmlns:a16="http://schemas.microsoft.com/office/drawing/2014/main" id="{445A63E2-63B7-4B6C-893E-550EB5441781}"/>
                </a:ext>
              </a:extLst>
            </p:cNvPr>
            <p:cNvSpPr txBox="1"/>
            <p:nvPr/>
          </p:nvSpPr>
          <p:spPr>
            <a:xfrm>
              <a:off x="8485964" y="2754646"/>
              <a:ext cx="3147237" cy="461665"/>
            </a:xfrm>
            <a:prstGeom prst="rect">
              <a:avLst/>
            </a:prstGeom>
            <a:noFill/>
          </p:spPr>
          <p:txBody>
            <a:bodyPr wrap="square" rtlCol="0">
              <a:spAutoFit/>
            </a:bodyPr>
            <a:lstStyle/>
            <a:p>
              <a:r>
                <a:rPr lang="en-US" dirty="0"/>
                <a:t>Open Standard</a:t>
              </a:r>
            </a:p>
          </p:txBody>
        </p:sp>
        <p:sp>
          <p:nvSpPr>
            <p:cNvPr id="8" name="Rectangle 7">
              <a:extLst>
                <a:ext uri="{FF2B5EF4-FFF2-40B4-BE49-F238E27FC236}">
                  <a16:creationId xmlns:a16="http://schemas.microsoft.com/office/drawing/2014/main" id="{E6EFA6CB-1336-4C8A-A506-496FE77F81A2}"/>
                </a:ext>
              </a:extLst>
            </p:cNvPr>
            <p:cNvSpPr/>
            <p:nvPr/>
          </p:nvSpPr>
          <p:spPr bwMode="auto">
            <a:xfrm>
              <a:off x="8443435" y="2690864"/>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9" name="TextBox 8">
              <a:extLst>
                <a:ext uri="{FF2B5EF4-FFF2-40B4-BE49-F238E27FC236}">
                  <a16:creationId xmlns:a16="http://schemas.microsoft.com/office/drawing/2014/main" id="{2A232F21-BDEA-4087-A738-D6DA3E3002C8}"/>
                </a:ext>
              </a:extLst>
            </p:cNvPr>
            <p:cNvSpPr txBox="1"/>
            <p:nvPr/>
          </p:nvSpPr>
          <p:spPr>
            <a:xfrm>
              <a:off x="8485964" y="3602204"/>
              <a:ext cx="3147237" cy="461665"/>
            </a:xfrm>
            <a:prstGeom prst="rect">
              <a:avLst/>
            </a:prstGeom>
            <a:noFill/>
          </p:spPr>
          <p:txBody>
            <a:bodyPr wrap="square" rtlCol="0">
              <a:spAutoFit/>
            </a:bodyPr>
            <a:lstStyle/>
            <a:p>
              <a:r>
                <a:rPr lang="en-US" dirty="0"/>
                <a:t>Consistency</a:t>
              </a:r>
            </a:p>
          </p:txBody>
        </p:sp>
        <p:sp>
          <p:nvSpPr>
            <p:cNvPr id="10" name="Rectangle 9">
              <a:extLst>
                <a:ext uri="{FF2B5EF4-FFF2-40B4-BE49-F238E27FC236}">
                  <a16:creationId xmlns:a16="http://schemas.microsoft.com/office/drawing/2014/main" id="{CD2113D4-F0C8-4A00-B12D-34B3F8173C72}"/>
                </a:ext>
              </a:extLst>
            </p:cNvPr>
            <p:cNvSpPr/>
            <p:nvPr/>
          </p:nvSpPr>
          <p:spPr bwMode="auto">
            <a:xfrm>
              <a:off x="8443435" y="3538422"/>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1" name="TextBox 10">
              <a:extLst>
                <a:ext uri="{FF2B5EF4-FFF2-40B4-BE49-F238E27FC236}">
                  <a16:creationId xmlns:a16="http://schemas.microsoft.com/office/drawing/2014/main" id="{66256A07-D27B-45DB-976E-475EFF5E5AB0}"/>
                </a:ext>
              </a:extLst>
            </p:cNvPr>
            <p:cNvSpPr txBox="1"/>
            <p:nvPr/>
          </p:nvSpPr>
          <p:spPr>
            <a:xfrm>
              <a:off x="8485964" y="4533628"/>
              <a:ext cx="3147237" cy="461665"/>
            </a:xfrm>
            <a:prstGeom prst="rect">
              <a:avLst/>
            </a:prstGeom>
            <a:noFill/>
          </p:spPr>
          <p:txBody>
            <a:bodyPr wrap="square" rtlCol="0">
              <a:spAutoFit/>
            </a:bodyPr>
            <a:lstStyle/>
            <a:p>
              <a:r>
                <a:rPr lang="en-US" dirty="0"/>
                <a:t>Collaboration</a:t>
              </a:r>
            </a:p>
          </p:txBody>
        </p:sp>
        <p:sp>
          <p:nvSpPr>
            <p:cNvPr id="12" name="Rectangle 11">
              <a:extLst>
                <a:ext uri="{FF2B5EF4-FFF2-40B4-BE49-F238E27FC236}">
                  <a16:creationId xmlns:a16="http://schemas.microsoft.com/office/drawing/2014/main" id="{B62AA4D9-5C37-4348-91F2-3DC3F2CED01E}"/>
                </a:ext>
              </a:extLst>
            </p:cNvPr>
            <p:cNvSpPr/>
            <p:nvPr/>
          </p:nvSpPr>
          <p:spPr bwMode="auto">
            <a:xfrm>
              <a:off x="8443435" y="4469846"/>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3" name="TextBox 12">
              <a:extLst>
                <a:ext uri="{FF2B5EF4-FFF2-40B4-BE49-F238E27FC236}">
                  <a16:creationId xmlns:a16="http://schemas.microsoft.com/office/drawing/2014/main" id="{6DFC8E48-7824-407E-93FE-229DC771C6BA}"/>
                </a:ext>
              </a:extLst>
            </p:cNvPr>
            <p:cNvSpPr txBox="1"/>
            <p:nvPr/>
          </p:nvSpPr>
          <p:spPr>
            <a:xfrm>
              <a:off x="871866" y="2808636"/>
              <a:ext cx="3338621" cy="461665"/>
            </a:xfrm>
            <a:prstGeom prst="rect">
              <a:avLst/>
            </a:prstGeom>
            <a:noFill/>
          </p:spPr>
          <p:txBody>
            <a:bodyPr wrap="square" rtlCol="0">
              <a:spAutoFit/>
            </a:bodyPr>
            <a:lstStyle/>
            <a:p>
              <a:r>
                <a:rPr lang="en-US" dirty="0"/>
                <a:t>Time &amp; Money Savings</a:t>
              </a:r>
            </a:p>
          </p:txBody>
        </p:sp>
        <p:sp>
          <p:nvSpPr>
            <p:cNvPr id="14" name="Rectangle 13">
              <a:extLst>
                <a:ext uri="{FF2B5EF4-FFF2-40B4-BE49-F238E27FC236}">
                  <a16:creationId xmlns:a16="http://schemas.microsoft.com/office/drawing/2014/main" id="{926DAD9F-78FF-4507-B373-77D88FE3B595}"/>
                </a:ext>
              </a:extLst>
            </p:cNvPr>
            <p:cNvSpPr/>
            <p:nvPr/>
          </p:nvSpPr>
          <p:spPr bwMode="auto">
            <a:xfrm>
              <a:off x="829337" y="2744854"/>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5" name="TextBox 14">
              <a:extLst>
                <a:ext uri="{FF2B5EF4-FFF2-40B4-BE49-F238E27FC236}">
                  <a16:creationId xmlns:a16="http://schemas.microsoft.com/office/drawing/2014/main" id="{6AC021CF-6419-456D-91C5-857065E05F17}"/>
                </a:ext>
              </a:extLst>
            </p:cNvPr>
            <p:cNvSpPr txBox="1"/>
            <p:nvPr/>
          </p:nvSpPr>
          <p:spPr>
            <a:xfrm>
              <a:off x="871866" y="3656194"/>
              <a:ext cx="3147237" cy="461665"/>
            </a:xfrm>
            <a:prstGeom prst="rect">
              <a:avLst/>
            </a:prstGeom>
            <a:noFill/>
          </p:spPr>
          <p:txBody>
            <a:bodyPr wrap="square" rtlCol="0">
              <a:spAutoFit/>
            </a:bodyPr>
            <a:lstStyle/>
            <a:p>
              <a:r>
                <a:rPr lang="en-US" dirty="0"/>
                <a:t>Flexibility &amp; Reuse</a:t>
              </a:r>
            </a:p>
          </p:txBody>
        </p:sp>
        <p:sp>
          <p:nvSpPr>
            <p:cNvPr id="16" name="Rectangle 15">
              <a:extLst>
                <a:ext uri="{FF2B5EF4-FFF2-40B4-BE49-F238E27FC236}">
                  <a16:creationId xmlns:a16="http://schemas.microsoft.com/office/drawing/2014/main" id="{B6E47105-1287-4FCA-A132-D108EB2BF8B4}"/>
                </a:ext>
              </a:extLst>
            </p:cNvPr>
            <p:cNvSpPr/>
            <p:nvPr/>
          </p:nvSpPr>
          <p:spPr bwMode="auto">
            <a:xfrm>
              <a:off x="829337" y="3592412"/>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7" name="TextBox 16">
              <a:extLst>
                <a:ext uri="{FF2B5EF4-FFF2-40B4-BE49-F238E27FC236}">
                  <a16:creationId xmlns:a16="http://schemas.microsoft.com/office/drawing/2014/main" id="{0F3AD063-2B4A-441C-8BAD-1ED3E176A57B}"/>
                </a:ext>
              </a:extLst>
            </p:cNvPr>
            <p:cNvSpPr txBox="1"/>
            <p:nvPr/>
          </p:nvSpPr>
          <p:spPr>
            <a:xfrm>
              <a:off x="871866" y="4587618"/>
              <a:ext cx="3147237" cy="461665"/>
            </a:xfrm>
            <a:prstGeom prst="rect">
              <a:avLst/>
            </a:prstGeom>
            <a:noFill/>
          </p:spPr>
          <p:txBody>
            <a:bodyPr wrap="square" rtlCol="0">
              <a:spAutoFit/>
            </a:bodyPr>
            <a:lstStyle/>
            <a:p>
              <a:r>
                <a:rPr lang="en-US" dirty="0"/>
                <a:t>Productivity</a:t>
              </a:r>
            </a:p>
          </p:txBody>
        </p:sp>
        <p:sp>
          <p:nvSpPr>
            <p:cNvPr id="18" name="Rectangle 17">
              <a:extLst>
                <a:ext uri="{FF2B5EF4-FFF2-40B4-BE49-F238E27FC236}">
                  <a16:creationId xmlns:a16="http://schemas.microsoft.com/office/drawing/2014/main" id="{CABC5B07-2EDF-4820-93C5-CBB6373CD0AB}"/>
                </a:ext>
              </a:extLst>
            </p:cNvPr>
            <p:cNvSpPr/>
            <p:nvPr/>
          </p:nvSpPr>
          <p:spPr bwMode="auto">
            <a:xfrm>
              <a:off x="829337" y="4523836"/>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cxnSp>
          <p:nvCxnSpPr>
            <p:cNvPr id="21" name="Straight Connector 20">
              <a:extLst>
                <a:ext uri="{FF2B5EF4-FFF2-40B4-BE49-F238E27FC236}">
                  <a16:creationId xmlns:a16="http://schemas.microsoft.com/office/drawing/2014/main" id="{367825F2-931F-4820-98C2-08FA8209BCEA}"/>
                </a:ext>
              </a:extLst>
            </p:cNvPr>
            <p:cNvCxnSpPr>
              <a:stCxn id="14" idx="3"/>
            </p:cNvCxnSpPr>
            <p:nvPr/>
          </p:nvCxnSpPr>
          <p:spPr bwMode="auto">
            <a:xfrm>
              <a:off x="4061634" y="3039469"/>
              <a:ext cx="590698" cy="230832"/>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9281EA07-3F37-4A3E-BB94-3909CEB240A9}"/>
                </a:ext>
              </a:extLst>
            </p:cNvPr>
            <p:cNvCxnSpPr>
              <a:cxnSpLocks/>
              <a:stCxn id="16" idx="3"/>
              <a:endCxn id="4" idx="2"/>
            </p:cNvCxnSpPr>
            <p:nvPr/>
          </p:nvCxnSpPr>
          <p:spPr bwMode="auto">
            <a:xfrm>
              <a:off x="4061634" y="3887027"/>
              <a:ext cx="441845" cy="28012"/>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6" name="Straight Connector 25">
              <a:extLst>
                <a:ext uri="{FF2B5EF4-FFF2-40B4-BE49-F238E27FC236}">
                  <a16:creationId xmlns:a16="http://schemas.microsoft.com/office/drawing/2014/main" id="{E5ABAF39-255C-4B3A-BD1A-1B19B4221D5B}"/>
                </a:ext>
              </a:extLst>
            </p:cNvPr>
            <p:cNvCxnSpPr>
              <a:cxnSpLocks/>
            </p:cNvCxnSpPr>
            <p:nvPr/>
          </p:nvCxnSpPr>
          <p:spPr bwMode="auto">
            <a:xfrm flipV="1">
              <a:off x="4064585" y="4734585"/>
              <a:ext cx="698801" cy="145294"/>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30" name="Straight Connector 29">
              <a:extLst>
                <a:ext uri="{FF2B5EF4-FFF2-40B4-BE49-F238E27FC236}">
                  <a16:creationId xmlns:a16="http://schemas.microsoft.com/office/drawing/2014/main" id="{7EB15A6C-5FD5-40D3-A71F-D48BAE98629F}"/>
                </a:ext>
              </a:extLst>
            </p:cNvPr>
            <p:cNvCxnSpPr>
              <a:cxnSpLocks/>
            </p:cNvCxnSpPr>
            <p:nvPr/>
          </p:nvCxnSpPr>
          <p:spPr bwMode="auto">
            <a:xfrm flipV="1">
              <a:off x="7779484" y="3039468"/>
              <a:ext cx="660999" cy="145294"/>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32" name="Straight Connector 31">
              <a:extLst>
                <a:ext uri="{FF2B5EF4-FFF2-40B4-BE49-F238E27FC236}">
                  <a16:creationId xmlns:a16="http://schemas.microsoft.com/office/drawing/2014/main" id="{6A855AF6-4599-4CD7-A76F-D2EDE09775DB}"/>
                </a:ext>
              </a:extLst>
            </p:cNvPr>
            <p:cNvCxnSpPr>
              <a:cxnSpLocks/>
              <a:endCxn id="10" idx="1"/>
            </p:cNvCxnSpPr>
            <p:nvPr/>
          </p:nvCxnSpPr>
          <p:spPr bwMode="auto">
            <a:xfrm flipV="1">
              <a:off x="8001589" y="3833037"/>
              <a:ext cx="441846" cy="98464"/>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34" name="Straight Connector 33">
              <a:extLst>
                <a:ext uri="{FF2B5EF4-FFF2-40B4-BE49-F238E27FC236}">
                  <a16:creationId xmlns:a16="http://schemas.microsoft.com/office/drawing/2014/main" id="{3F0484E7-DDE0-4CC5-A63F-566270D1BF97}"/>
                </a:ext>
              </a:extLst>
            </p:cNvPr>
            <p:cNvCxnSpPr>
              <a:cxnSpLocks/>
            </p:cNvCxnSpPr>
            <p:nvPr/>
          </p:nvCxnSpPr>
          <p:spPr bwMode="auto">
            <a:xfrm>
              <a:off x="7747588" y="4734585"/>
              <a:ext cx="674582" cy="52332"/>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pic>
        <p:nvPicPr>
          <p:cNvPr id="38" name="Picture 37" descr="A blurry image of a person&#10;&#10;Description automatically generated">
            <a:extLst>
              <a:ext uri="{FF2B5EF4-FFF2-40B4-BE49-F238E27FC236}">
                <a16:creationId xmlns:a16="http://schemas.microsoft.com/office/drawing/2014/main" id="{AFEF9863-187E-48D9-BAD9-DD791DF7F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341" y="5443189"/>
            <a:ext cx="1773090" cy="1316519"/>
          </a:xfrm>
          <a:prstGeom prst="rect">
            <a:avLst/>
          </a:prstGeom>
        </p:spPr>
      </p:pic>
      <p:pic>
        <p:nvPicPr>
          <p:cNvPr id="39" name="Picture 38" descr="A hand holding a remote control&#10;&#10;Description automatically generated">
            <a:extLst>
              <a:ext uri="{FF2B5EF4-FFF2-40B4-BE49-F238E27FC236}">
                <a16:creationId xmlns:a16="http://schemas.microsoft.com/office/drawing/2014/main" id="{693106ED-BC2B-4578-A1F4-B8C464E0DF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337" y="5455260"/>
            <a:ext cx="2258730" cy="1209675"/>
          </a:xfrm>
          <a:prstGeom prst="rect">
            <a:avLst/>
          </a:prstGeom>
        </p:spPr>
      </p:pic>
      <p:pic>
        <p:nvPicPr>
          <p:cNvPr id="40" name="Picture 39" descr="A car parked on the side of a road&#10;&#10;Description automatically generated">
            <a:extLst>
              <a:ext uri="{FF2B5EF4-FFF2-40B4-BE49-F238E27FC236}">
                <a16:creationId xmlns:a16="http://schemas.microsoft.com/office/drawing/2014/main" id="{BC8F47F1-6521-4B77-96F4-9E0C49F8A6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4164" y="5514765"/>
            <a:ext cx="2257425" cy="1267035"/>
          </a:xfrm>
          <a:prstGeom prst="rect">
            <a:avLst/>
          </a:prstGeom>
        </p:spPr>
      </p:pic>
      <p:pic>
        <p:nvPicPr>
          <p:cNvPr id="41" name="Picture 40" descr="A picture containing water, blue, boat, small&#10;&#10;Description automatically generated">
            <a:extLst>
              <a:ext uri="{FF2B5EF4-FFF2-40B4-BE49-F238E27FC236}">
                <a16:creationId xmlns:a16="http://schemas.microsoft.com/office/drawing/2014/main" id="{DAD98D2D-D640-4508-BE02-DF4B9087ED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3322" y="5543444"/>
            <a:ext cx="2257425" cy="1209675"/>
          </a:xfrm>
          <a:prstGeom prst="rect">
            <a:avLst/>
          </a:prstGeom>
        </p:spPr>
      </p:pic>
    </p:spTree>
    <p:extLst>
      <p:ext uri="{BB962C8B-B14F-4D97-AF65-F5344CB8AC3E}">
        <p14:creationId xmlns:p14="http://schemas.microsoft.com/office/powerpoint/2010/main" val="3730470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1C23-1441-436E-AF66-938E52F59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DITA FAQs</a:t>
            </a:r>
          </a:p>
        </p:txBody>
      </p:sp>
      <p:sp>
        <p:nvSpPr>
          <p:cNvPr id="3" name="Content Placeholder 2">
            <a:extLst>
              <a:ext uri="{FF2B5EF4-FFF2-40B4-BE49-F238E27FC236}">
                <a16:creationId xmlns:a16="http://schemas.microsoft.com/office/drawing/2014/main" id="{FED020A5-70BA-449E-853D-8C33A8B7715A}"/>
              </a:ext>
            </a:extLst>
          </p:cNvPr>
          <p:cNvSpPr>
            <a:spLocks noGrp="1"/>
          </p:cNvSpPr>
          <p:nvPr>
            <p:ph idx="1"/>
          </p:nvPr>
        </p:nvSpPr>
        <p:spPr/>
        <p:txBody>
          <a:bodyPr/>
          <a:lstStyle/>
          <a:p>
            <a:r>
              <a:rPr lang="en-US" dirty="0"/>
              <a:t>Question: What is DITA in technical writing?</a:t>
            </a:r>
          </a:p>
          <a:p>
            <a:r>
              <a:rPr lang="en-US" dirty="0">
                <a:solidFill>
                  <a:srgbClr val="0070C0"/>
                </a:solidFill>
              </a:rPr>
              <a:t>Answer: DITA stands for The Darwin Information Typing Architecture. It's an XML data model for authoring, producing, and delivering technical information. This data model consists of a set of design principles that help to create and manage content separately from formatting. </a:t>
            </a:r>
          </a:p>
          <a:p>
            <a:endParaRPr lang="en-US" dirty="0">
              <a:solidFill>
                <a:srgbClr val="0070C0"/>
              </a:solidFill>
            </a:endParaRPr>
          </a:p>
        </p:txBody>
      </p:sp>
      <p:sp>
        <p:nvSpPr>
          <p:cNvPr id="4" name="Slide Number Placeholder 3">
            <a:extLst>
              <a:ext uri="{FF2B5EF4-FFF2-40B4-BE49-F238E27FC236}">
                <a16:creationId xmlns:a16="http://schemas.microsoft.com/office/drawing/2014/main" id="{8CDE65FE-F8AC-4E39-B9DE-9E1B0FCEA375}"/>
              </a:ext>
            </a:extLst>
          </p:cNvPr>
          <p:cNvSpPr>
            <a:spLocks noGrp="1"/>
          </p:cNvSpPr>
          <p:nvPr>
            <p:ph type="sldNum" sz="quarter" idx="12"/>
          </p:nvPr>
        </p:nvSpPr>
        <p:spPr/>
        <p:txBody>
          <a:bodyPr/>
          <a:lstStyle/>
          <a:p>
            <a:fld id="{0C41A8AE-72F6-4248-B8DE-78532DA64A28}" type="slidenum">
              <a:rPr lang="en-US" smtClean="0"/>
              <a:t>12</a:t>
            </a:fld>
            <a:endParaRPr lang="en-US" dirty="0"/>
          </a:p>
        </p:txBody>
      </p:sp>
      <p:pic>
        <p:nvPicPr>
          <p:cNvPr id="6" name="Picture 5" descr="A person smiling for the camera&#10;&#10;Description automatically generated">
            <a:extLst>
              <a:ext uri="{FF2B5EF4-FFF2-40B4-BE49-F238E27FC236}">
                <a16:creationId xmlns:a16="http://schemas.microsoft.com/office/drawing/2014/main" id="{938FA309-BC46-4D8D-9AFD-8B013DC62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4010"/>
            <a:ext cx="2051538" cy="1153990"/>
          </a:xfrm>
          <a:prstGeom prst="rect">
            <a:avLst/>
          </a:prstGeom>
        </p:spPr>
      </p:pic>
    </p:spTree>
    <p:extLst>
      <p:ext uri="{BB962C8B-B14F-4D97-AF65-F5344CB8AC3E}">
        <p14:creationId xmlns:p14="http://schemas.microsoft.com/office/powerpoint/2010/main" val="2034198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1C23-1441-436E-AF66-938E52F59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DITA FAQs (continued)</a:t>
            </a:r>
          </a:p>
        </p:txBody>
      </p:sp>
      <p:sp>
        <p:nvSpPr>
          <p:cNvPr id="3" name="Content Placeholder 2">
            <a:extLst>
              <a:ext uri="{FF2B5EF4-FFF2-40B4-BE49-F238E27FC236}">
                <a16:creationId xmlns:a16="http://schemas.microsoft.com/office/drawing/2014/main" id="{FED020A5-70BA-449E-853D-8C33A8B7715A}"/>
              </a:ext>
            </a:extLst>
          </p:cNvPr>
          <p:cNvSpPr>
            <a:spLocks noGrp="1"/>
          </p:cNvSpPr>
          <p:nvPr>
            <p:ph idx="1"/>
          </p:nvPr>
        </p:nvSpPr>
        <p:spPr/>
        <p:txBody>
          <a:bodyPr/>
          <a:lstStyle/>
          <a:p>
            <a:r>
              <a:rPr lang="en-US" dirty="0"/>
              <a:t>Question: What is a topic?</a:t>
            </a:r>
          </a:p>
          <a:p>
            <a:r>
              <a:rPr lang="en-US" dirty="0">
                <a:solidFill>
                  <a:srgbClr val="0070C0"/>
                </a:solidFill>
              </a:rPr>
              <a:t>Answer: A topic is a chunk of information organized around a single subject. Structurally, it is a title followed by text and images, optionally organized into sections. Topics can be of many different types, the most common being concepts, tasks, and reference. </a:t>
            </a:r>
          </a:p>
          <a:p>
            <a:endParaRPr lang="en-US" dirty="0">
              <a:solidFill>
                <a:srgbClr val="0070C0"/>
              </a:solidFill>
            </a:endParaRPr>
          </a:p>
        </p:txBody>
      </p:sp>
      <p:sp>
        <p:nvSpPr>
          <p:cNvPr id="4" name="Slide Number Placeholder 3">
            <a:extLst>
              <a:ext uri="{FF2B5EF4-FFF2-40B4-BE49-F238E27FC236}">
                <a16:creationId xmlns:a16="http://schemas.microsoft.com/office/drawing/2014/main" id="{8CDE65FE-F8AC-4E39-B9DE-9E1B0FCEA375}"/>
              </a:ext>
            </a:extLst>
          </p:cNvPr>
          <p:cNvSpPr>
            <a:spLocks noGrp="1"/>
          </p:cNvSpPr>
          <p:nvPr>
            <p:ph type="sldNum" sz="quarter" idx="12"/>
          </p:nvPr>
        </p:nvSpPr>
        <p:spPr/>
        <p:txBody>
          <a:bodyPr/>
          <a:lstStyle/>
          <a:p>
            <a:fld id="{0C41A8AE-72F6-4248-B8DE-78532DA64A28}" type="slidenum">
              <a:rPr lang="en-US" smtClean="0"/>
              <a:t>13</a:t>
            </a:fld>
            <a:endParaRPr lang="en-US" dirty="0"/>
          </a:p>
        </p:txBody>
      </p:sp>
      <p:pic>
        <p:nvPicPr>
          <p:cNvPr id="6" name="Picture 5" descr="A person talking on a cell phone&#10;&#10;Description automatically generated">
            <a:extLst>
              <a:ext uri="{FF2B5EF4-FFF2-40B4-BE49-F238E27FC236}">
                <a16:creationId xmlns:a16="http://schemas.microsoft.com/office/drawing/2014/main" id="{FA44DFF0-586E-45A6-97FD-FB33CD004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25876"/>
            <a:ext cx="1732124" cy="1732124"/>
          </a:xfrm>
          <a:prstGeom prst="rect">
            <a:avLst/>
          </a:prstGeom>
        </p:spPr>
      </p:pic>
    </p:spTree>
    <p:extLst>
      <p:ext uri="{BB962C8B-B14F-4D97-AF65-F5344CB8AC3E}">
        <p14:creationId xmlns:p14="http://schemas.microsoft.com/office/powerpoint/2010/main" val="84579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1C23-1441-436E-AF66-938E52F59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DITA FAQs (continued)</a:t>
            </a:r>
          </a:p>
        </p:txBody>
      </p:sp>
      <p:sp>
        <p:nvSpPr>
          <p:cNvPr id="3" name="Content Placeholder 2">
            <a:extLst>
              <a:ext uri="{FF2B5EF4-FFF2-40B4-BE49-F238E27FC236}">
                <a16:creationId xmlns:a16="http://schemas.microsoft.com/office/drawing/2014/main" id="{FED020A5-70BA-449E-853D-8C33A8B7715A}"/>
              </a:ext>
            </a:extLst>
          </p:cNvPr>
          <p:cNvSpPr>
            <a:spLocks noGrp="1"/>
          </p:cNvSpPr>
          <p:nvPr>
            <p:ph idx="1"/>
          </p:nvPr>
        </p:nvSpPr>
        <p:spPr/>
        <p:txBody>
          <a:bodyPr/>
          <a:lstStyle/>
          <a:p>
            <a:r>
              <a:rPr lang="en-US" dirty="0"/>
              <a:t>Question: Is DITA good for conditional content?</a:t>
            </a:r>
          </a:p>
          <a:p>
            <a:r>
              <a:rPr lang="en-US" dirty="0">
                <a:solidFill>
                  <a:srgbClr val="0070C0"/>
                </a:solidFill>
              </a:rPr>
              <a:t>Answer: Yes, DITA is good for conditional content. For example, you can automate the production of a Linux version of your documentation by only outputting topics and maps that set platform to “Linux” in the metadata. </a:t>
            </a:r>
          </a:p>
          <a:p>
            <a:endParaRPr lang="en-US" dirty="0">
              <a:solidFill>
                <a:srgbClr val="0070C0"/>
              </a:solidFill>
            </a:endParaRPr>
          </a:p>
        </p:txBody>
      </p:sp>
      <p:sp>
        <p:nvSpPr>
          <p:cNvPr id="4" name="Slide Number Placeholder 3">
            <a:extLst>
              <a:ext uri="{FF2B5EF4-FFF2-40B4-BE49-F238E27FC236}">
                <a16:creationId xmlns:a16="http://schemas.microsoft.com/office/drawing/2014/main" id="{8CDE65FE-F8AC-4E39-B9DE-9E1B0FCEA375}"/>
              </a:ext>
            </a:extLst>
          </p:cNvPr>
          <p:cNvSpPr>
            <a:spLocks noGrp="1"/>
          </p:cNvSpPr>
          <p:nvPr>
            <p:ph type="sldNum" sz="quarter" idx="12"/>
          </p:nvPr>
        </p:nvSpPr>
        <p:spPr/>
        <p:txBody>
          <a:bodyPr/>
          <a:lstStyle/>
          <a:p>
            <a:fld id="{0C41A8AE-72F6-4248-B8DE-78532DA64A28}" type="slidenum">
              <a:rPr lang="en-US" smtClean="0"/>
              <a:t>14</a:t>
            </a:fld>
            <a:endParaRPr lang="en-US" dirty="0"/>
          </a:p>
        </p:txBody>
      </p:sp>
      <p:pic>
        <p:nvPicPr>
          <p:cNvPr id="6" name="Picture 5" descr="A picture containing girl&#10;&#10;Description automatically generated">
            <a:extLst>
              <a:ext uri="{FF2B5EF4-FFF2-40B4-BE49-F238E27FC236}">
                <a16:creationId xmlns:a16="http://schemas.microsoft.com/office/drawing/2014/main" id="{82481F02-933E-49A6-914D-2806AE5B2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60022"/>
            <a:ext cx="1863969" cy="1397977"/>
          </a:xfrm>
          <a:prstGeom prst="rect">
            <a:avLst/>
          </a:prstGeom>
        </p:spPr>
      </p:pic>
    </p:spTree>
    <p:extLst>
      <p:ext uri="{BB962C8B-B14F-4D97-AF65-F5344CB8AC3E}">
        <p14:creationId xmlns:p14="http://schemas.microsoft.com/office/powerpoint/2010/main" val="3590310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69895F-DEF4-45EC-A151-3868C41155DF}"/>
              </a:ext>
            </a:extLst>
          </p:cNvPr>
          <p:cNvSpPr txBox="1"/>
          <p:nvPr/>
        </p:nvSpPr>
        <p:spPr>
          <a:xfrm>
            <a:off x="2273981" y="967080"/>
            <a:ext cx="2977097" cy="769441"/>
          </a:xfrm>
          <a:prstGeom prst="rect">
            <a:avLst/>
          </a:prstGeom>
          <a:noFill/>
        </p:spPr>
        <p:txBody>
          <a:bodyPr wrap="none" rtlCol="0">
            <a:spAutoFit/>
          </a:bodyPr>
          <a:lstStyle/>
          <a:p>
            <a:r>
              <a:rPr lang="en-US" sz="4400" kern="0" dirty="0">
                <a:solidFill>
                  <a:schemeClr val="tx2"/>
                </a:solidFill>
                <a:latin typeface="Arial" panose="020B0604020202020204" pitchFamily="34" charset="0"/>
                <a:ea typeface="+mj-ea"/>
                <a:cs typeface="Arial" panose="020B0604020202020204" pitchFamily="34" charset="0"/>
              </a:rPr>
              <a:t>Conclusion</a:t>
            </a:r>
          </a:p>
        </p:txBody>
      </p:sp>
      <p:sp>
        <p:nvSpPr>
          <p:cNvPr id="3" name="TextBox 2">
            <a:extLst>
              <a:ext uri="{FF2B5EF4-FFF2-40B4-BE49-F238E27FC236}">
                <a16:creationId xmlns:a16="http://schemas.microsoft.com/office/drawing/2014/main" id="{281D73FD-CA4C-42E8-82F1-CEC8208FC2E1}"/>
              </a:ext>
            </a:extLst>
          </p:cNvPr>
          <p:cNvSpPr txBox="1"/>
          <p:nvPr/>
        </p:nvSpPr>
        <p:spPr>
          <a:xfrm>
            <a:off x="2466363" y="1736521"/>
            <a:ext cx="5863905" cy="2431435"/>
          </a:xfrm>
          <a:prstGeom prst="rect">
            <a:avLst/>
          </a:prstGeom>
          <a:noFill/>
        </p:spPr>
        <p:txBody>
          <a:bodyPr wrap="square" rtlCol="0">
            <a:spAutoFit/>
          </a:bodyPr>
          <a:lstStyle/>
          <a:p>
            <a:endParaRPr lang="en-US" sz="3200" dirty="0">
              <a:latin typeface="Arial" panose="020B0604020202020204" pitchFamily="34" charset="0"/>
              <a:cs typeface="Arial" panose="020B0604020202020204" pitchFamily="34" charset="0"/>
            </a:endParaRPr>
          </a:p>
          <a:p>
            <a:pPr marL="514350" indent="-514350">
              <a:buFont typeface="+mj-lt"/>
              <a:buAutoNum type="arabicPeriod"/>
            </a:pPr>
            <a:r>
              <a:rPr lang="en-US" sz="3200" dirty="0">
                <a:latin typeface="Arial" panose="020B0604020202020204" pitchFamily="34" charset="0"/>
                <a:cs typeface="Arial" panose="020B0604020202020204" pitchFamily="34" charset="0"/>
              </a:rPr>
              <a:t>Why did I choose DITA?</a:t>
            </a:r>
          </a:p>
          <a:p>
            <a:pPr marL="514350" indent="-514350">
              <a:buFont typeface="+mj-lt"/>
              <a:buAutoNum type="arabicPeriod"/>
            </a:pPr>
            <a:r>
              <a:rPr lang="en-US" sz="3200" dirty="0">
                <a:latin typeface="Arial" panose="020B0604020202020204" pitchFamily="34" charset="0"/>
                <a:cs typeface="Arial" panose="020B0604020202020204" pitchFamily="34" charset="0"/>
              </a:rPr>
              <a:t>Why is DITA better?</a:t>
            </a:r>
          </a:p>
          <a:p>
            <a:pPr marL="514350" indent="-514350">
              <a:buFont typeface="+mj-lt"/>
              <a:buAutoNum type="arabicPeriod"/>
            </a:pPr>
            <a:r>
              <a:rPr lang="en-US" sz="3200" dirty="0">
                <a:latin typeface="Arial" panose="020B0604020202020204" pitchFamily="34" charset="0"/>
                <a:cs typeface="Arial" panose="020B0604020202020204" pitchFamily="34" charset="0"/>
              </a:rPr>
              <a:t>DITA FAQs</a:t>
            </a:r>
          </a:p>
          <a:p>
            <a:endParaRPr lang="en-US" dirty="0"/>
          </a:p>
        </p:txBody>
      </p:sp>
      <p:sp>
        <p:nvSpPr>
          <p:cNvPr id="4" name="Slide Number Placeholder 3">
            <a:extLst>
              <a:ext uri="{FF2B5EF4-FFF2-40B4-BE49-F238E27FC236}">
                <a16:creationId xmlns:a16="http://schemas.microsoft.com/office/drawing/2014/main" id="{D1DFA9B7-9BE9-4ADB-A101-4E2EA06C3460}"/>
              </a:ext>
            </a:extLst>
          </p:cNvPr>
          <p:cNvSpPr>
            <a:spLocks noGrp="1"/>
          </p:cNvSpPr>
          <p:nvPr>
            <p:ph type="sldNum" sz="quarter" idx="12"/>
          </p:nvPr>
        </p:nvSpPr>
        <p:spPr/>
        <p:txBody>
          <a:bodyPr/>
          <a:lstStyle/>
          <a:p>
            <a:fld id="{0C41A8AE-72F6-4248-B8DE-78532DA64A28}" type="slidenum">
              <a:rPr lang="en-US" smtClean="0"/>
              <a:t>15</a:t>
            </a:fld>
            <a:endParaRPr lang="en-US" dirty="0"/>
          </a:p>
        </p:txBody>
      </p:sp>
      <p:pic>
        <p:nvPicPr>
          <p:cNvPr id="6" name="Picture 5" descr="A picture containing indoor, table, small, different&#10;&#10;Description automatically generated">
            <a:extLst>
              <a:ext uri="{FF2B5EF4-FFF2-40B4-BE49-F238E27FC236}">
                <a16:creationId xmlns:a16="http://schemas.microsoft.com/office/drawing/2014/main" id="{9D672F8A-21AB-457A-99C3-C234206E7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46784"/>
            <a:ext cx="4007113" cy="1811215"/>
          </a:xfrm>
          <a:prstGeom prst="rect">
            <a:avLst/>
          </a:prstGeom>
        </p:spPr>
      </p:pic>
    </p:spTree>
    <p:extLst>
      <p:ext uri="{BB962C8B-B14F-4D97-AF65-F5344CB8AC3E}">
        <p14:creationId xmlns:p14="http://schemas.microsoft.com/office/powerpoint/2010/main" val="61388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FBCF1C-E095-4752-BEAB-8CA7F7A63AF4}"/>
              </a:ext>
            </a:extLst>
          </p:cNvPr>
          <p:cNvSpPr txBox="1"/>
          <p:nvPr/>
        </p:nvSpPr>
        <p:spPr>
          <a:xfrm>
            <a:off x="3111795" y="2805222"/>
            <a:ext cx="6553200" cy="1015663"/>
          </a:xfrm>
          <a:prstGeom prst="rect">
            <a:avLst/>
          </a:prstGeom>
          <a:noFill/>
        </p:spPr>
        <p:txBody>
          <a:bodyPr wrap="square" rtlCol="0">
            <a:spAutoFit/>
          </a:bodyPr>
          <a:lstStyle/>
          <a:p>
            <a:r>
              <a:rPr lang="en-US" sz="4400" kern="0" dirty="0">
                <a:solidFill>
                  <a:schemeClr val="tx2"/>
                </a:solidFill>
                <a:latin typeface="Arial" panose="020B0604020202020204" pitchFamily="34" charset="0"/>
                <a:ea typeface="+mj-ea"/>
                <a:cs typeface="Arial" panose="020B0604020202020204" pitchFamily="34" charset="0"/>
              </a:rPr>
              <a:t>Thank</a:t>
            </a:r>
            <a:r>
              <a:rPr lang="en-US" sz="6000" dirty="0">
                <a:solidFill>
                  <a:srgbClr val="C00000"/>
                </a:solidFill>
              </a:rPr>
              <a:t> </a:t>
            </a:r>
            <a:r>
              <a:rPr lang="en-US" sz="4400" kern="0" dirty="0">
                <a:solidFill>
                  <a:schemeClr val="tx2"/>
                </a:solidFill>
                <a:latin typeface="Arial" panose="020B0604020202020204" pitchFamily="34" charset="0"/>
                <a:ea typeface="+mj-ea"/>
                <a:cs typeface="Arial" panose="020B0604020202020204" pitchFamily="34" charset="0"/>
              </a:rPr>
              <a:t>you</a:t>
            </a:r>
          </a:p>
        </p:txBody>
      </p:sp>
      <p:sp>
        <p:nvSpPr>
          <p:cNvPr id="2" name="Slide Number Placeholder 1">
            <a:extLst>
              <a:ext uri="{FF2B5EF4-FFF2-40B4-BE49-F238E27FC236}">
                <a16:creationId xmlns:a16="http://schemas.microsoft.com/office/drawing/2014/main" id="{5C083906-3DFE-42D8-A3EE-EC1ABE8818E2}"/>
              </a:ext>
            </a:extLst>
          </p:cNvPr>
          <p:cNvSpPr>
            <a:spLocks noGrp="1"/>
          </p:cNvSpPr>
          <p:nvPr>
            <p:ph type="sldNum" sz="quarter" idx="12"/>
          </p:nvPr>
        </p:nvSpPr>
        <p:spPr/>
        <p:txBody>
          <a:bodyPr/>
          <a:lstStyle/>
          <a:p>
            <a:fld id="{0C41A8AE-72F6-4248-B8DE-78532DA64A28}" type="slidenum">
              <a:rPr lang="en-US" smtClean="0"/>
              <a:t>16</a:t>
            </a:fld>
            <a:endParaRPr lang="en-US" dirty="0"/>
          </a:p>
        </p:txBody>
      </p:sp>
      <p:pic>
        <p:nvPicPr>
          <p:cNvPr id="4" name="Picture 3" descr="A person standing in front of water&#10;&#10;Description automatically generated">
            <a:extLst>
              <a:ext uri="{FF2B5EF4-FFF2-40B4-BE49-F238E27FC236}">
                <a16:creationId xmlns:a16="http://schemas.microsoft.com/office/drawing/2014/main" id="{BC198AEC-2D86-4905-961F-E9B8FD9C0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90374"/>
            <a:ext cx="3479156" cy="1760537"/>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9B230CA9-209B-4FF2-A230-247A3CFE4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022330"/>
            <a:ext cx="3719147" cy="1828581"/>
          </a:xfrm>
          <a:prstGeom prst="rect">
            <a:avLst/>
          </a:prstGeom>
        </p:spPr>
      </p:pic>
    </p:spTree>
    <p:extLst>
      <p:ext uri="{BB962C8B-B14F-4D97-AF65-F5344CB8AC3E}">
        <p14:creationId xmlns:p14="http://schemas.microsoft.com/office/powerpoint/2010/main" val="369644844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uring the industrial revolution the train was built. people had ...">
            <a:extLst>
              <a:ext uri="{FF2B5EF4-FFF2-40B4-BE49-F238E27FC236}">
                <a16:creationId xmlns:a16="http://schemas.microsoft.com/office/drawing/2014/main" id="{050F54E9-9D75-4FCB-AFA1-E1F5E3CF13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94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FA4D1C-B0B4-4B4D-A8C2-665F5B688B32}"/>
              </a:ext>
            </a:extLst>
          </p:cNvPr>
          <p:cNvSpPr txBox="1"/>
          <p:nvPr/>
        </p:nvSpPr>
        <p:spPr>
          <a:xfrm>
            <a:off x="145774" y="159025"/>
            <a:ext cx="4015409" cy="1446550"/>
          </a:xfrm>
          <a:prstGeom prst="rect">
            <a:avLst/>
          </a:prstGeom>
          <a:noFill/>
        </p:spPr>
        <p:txBody>
          <a:bodyPr wrap="square" rtlCol="0">
            <a:spAutoFit/>
          </a:bodyPr>
          <a:lstStyle/>
          <a:p>
            <a:r>
              <a:rPr lang="en-US" sz="4400" dirty="0">
                <a:solidFill>
                  <a:schemeClr val="tx2"/>
                </a:solidFill>
                <a:latin typeface="Arial" panose="020B0604020202020204" pitchFamily="34" charset="0"/>
                <a:ea typeface="+mj-ea"/>
                <a:cs typeface="Arial" panose="020B0604020202020204" pitchFamily="34" charset="0"/>
              </a:rPr>
              <a:t>Don’t get left behind!</a:t>
            </a:r>
          </a:p>
        </p:txBody>
      </p:sp>
      <p:sp>
        <p:nvSpPr>
          <p:cNvPr id="2" name="Slide Number Placeholder 1">
            <a:extLst>
              <a:ext uri="{FF2B5EF4-FFF2-40B4-BE49-F238E27FC236}">
                <a16:creationId xmlns:a16="http://schemas.microsoft.com/office/drawing/2014/main" id="{52336BC4-CE04-4509-A00A-C6CE4ADBAE80}"/>
              </a:ext>
            </a:extLst>
          </p:cNvPr>
          <p:cNvSpPr>
            <a:spLocks noGrp="1"/>
          </p:cNvSpPr>
          <p:nvPr>
            <p:ph type="sldNum" sz="quarter" idx="12"/>
          </p:nvPr>
        </p:nvSpPr>
        <p:spPr/>
        <p:txBody>
          <a:bodyPr/>
          <a:lstStyle/>
          <a:p>
            <a:fld id="{0C41A8AE-72F6-4248-B8DE-78532DA64A28}" type="slidenum">
              <a:rPr lang="en-US" smtClean="0"/>
              <a:t>2</a:t>
            </a:fld>
            <a:endParaRPr lang="en-US" dirty="0"/>
          </a:p>
        </p:txBody>
      </p:sp>
    </p:spTree>
    <p:extLst>
      <p:ext uri="{BB962C8B-B14F-4D97-AF65-F5344CB8AC3E}">
        <p14:creationId xmlns:p14="http://schemas.microsoft.com/office/powerpoint/2010/main" val="1793535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1D73FD-CA4C-42E8-82F1-CEC8208FC2E1}"/>
              </a:ext>
            </a:extLst>
          </p:cNvPr>
          <p:cNvSpPr txBox="1"/>
          <p:nvPr/>
        </p:nvSpPr>
        <p:spPr>
          <a:xfrm>
            <a:off x="2466363" y="1736521"/>
            <a:ext cx="5863905" cy="2431435"/>
          </a:xfrm>
          <a:prstGeom prst="rect">
            <a:avLst/>
          </a:prstGeom>
          <a:noFill/>
        </p:spPr>
        <p:txBody>
          <a:bodyPr wrap="square" rtlCol="0">
            <a:spAutoFit/>
          </a:bodyPr>
          <a:lstStyle/>
          <a:p>
            <a:endParaRPr lang="en-US" sz="3200" dirty="0">
              <a:latin typeface="Arial" panose="020B0604020202020204" pitchFamily="34" charset="0"/>
              <a:cs typeface="Arial" panose="020B0604020202020204" pitchFamily="34" charset="0"/>
            </a:endParaRPr>
          </a:p>
          <a:p>
            <a:pPr marL="514350" indent="-514350">
              <a:buFont typeface="+mj-lt"/>
              <a:buAutoNum type="arabicPeriod"/>
            </a:pPr>
            <a:r>
              <a:rPr lang="en-US" sz="3200" dirty="0">
                <a:latin typeface="Arial" panose="020B0604020202020204" pitchFamily="34" charset="0"/>
                <a:cs typeface="Arial" panose="020B0604020202020204" pitchFamily="34" charset="0"/>
              </a:rPr>
              <a:t>Why did I choose DITA?</a:t>
            </a:r>
          </a:p>
          <a:p>
            <a:pPr marL="514350" indent="-514350">
              <a:buFont typeface="+mj-lt"/>
              <a:buAutoNum type="arabicPeriod"/>
            </a:pPr>
            <a:r>
              <a:rPr lang="en-US" sz="3200" dirty="0">
                <a:latin typeface="Arial" panose="020B0604020202020204" pitchFamily="34" charset="0"/>
                <a:cs typeface="Arial" panose="020B0604020202020204" pitchFamily="34" charset="0"/>
              </a:rPr>
              <a:t>Why is DITA better?</a:t>
            </a:r>
          </a:p>
          <a:p>
            <a:pPr marL="514350" indent="-514350">
              <a:buFont typeface="+mj-lt"/>
              <a:buAutoNum type="arabicPeriod"/>
            </a:pPr>
            <a:r>
              <a:rPr lang="en-US" sz="3200" dirty="0">
                <a:latin typeface="Arial" panose="020B0604020202020204" pitchFamily="34" charset="0"/>
                <a:cs typeface="Arial" panose="020B0604020202020204" pitchFamily="34" charset="0"/>
              </a:rPr>
              <a:t>DITA FAQs</a:t>
            </a:r>
          </a:p>
          <a:p>
            <a:endParaRPr lang="en-US" dirty="0"/>
          </a:p>
        </p:txBody>
      </p:sp>
      <p:sp>
        <p:nvSpPr>
          <p:cNvPr id="4" name="Slide Number Placeholder 3">
            <a:extLst>
              <a:ext uri="{FF2B5EF4-FFF2-40B4-BE49-F238E27FC236}">
                <a16:creationId xmlns:a16="http://schemas.microsoft.com/office/drawing/2014/main" id="{C2B2FC4C-1DA8-48E9-BB9D-92AF0D486670}"/>
              </a:ext>
            </a:extLst>
          </p:cNvPr>
          <p:cNvSpPr>
            <a:spLocks noGrp="1"/>
          </p:cNvSpPr>
          <p:nvPr>
            <p:ph type="sldNum" sz="quarter" idx="12"/>
          </p:nvPr>
        </p:nvSpPr>
        <p:spPr/>
        <p:txBody>
          <a:bodyPr/>
          <a:lstStyle/>
          <a:p>
            <a:fld id="{0C41A8AE-72F6-4248-B8DE-78532DA64A28}" type="slidenum">
              <a:rPr lang="en-US" smtClean="0"/>
              <a:t>3</a:t>
            </a:fld>
            <a:endParaRPr lang="en-US" dirty="0"/>
          </a:p>
        </p:txBody>
      </p:sp>
      <p:sp>
        <p:nvSpPr>
          <p:cNvPr id="5" name="Title 1">
            <a:extLst>
              <a:ext uri="{FF2B5EF4-FFF2-40B4-BE49-F238E27FC236}">
                <a16:creationId xmlns:a16="http://schemas.microsoft.com/office/drawing/2014/main" id="{713E1F65-B71B-4C12-ABD0-528153F95CDE}"/>
              </a:ext>
            </a:extLst>
          </p:cNvPr>
          <p:cNvSpPr txBox="1">
            <a:spLocks/>
          </p:cNvSpPr>
          <p:nvPr/>
        </p:nvSpPr>
        <p:spPr>
          <a:xfrm>
            <a:off x="1694073" y="957780"/>
            <a:ext cx="10390716" cy="1143000"/>
          </a:xfrm>
          <a:prstGeom prst="rect">
            <a:avLst/>
          </a:prstGeom>
        </p:spPr>
        <p:txBody>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cs typeface="Times New Roman" charset="0"/>
              </a:defRPr>
            </a:lvl2pPr>
            <a:lvl3pPr algn="l" rtl="0" eaLnBrk="1" fontAlgn="base" hangingPunct="1">
              <a:spcBef>
                <a:spcPct val="0"/>
              </a:spcBef>
              <a:spcAft>
                <a:spcPct val="0"/>
              </a:spcAft>
              <a:defRPr sz="4400">
                <a:solidFill>
                  <a:schemeClr val="tx2"/>
                </a:solidFill>
                <a:latin typeface="Tahoma" pitchFamily="34" charset="0"/>
                <a:cs typeface="Times New Roman" charset="0"/>
              </a:defRPr>
            </a:lvl3pPr>
            <a:lvl4pPr algn="l" rtl="0" eaLnBrk="1" fontAlgn="base" hangingPunct="1">
              <a:spcBef>
                <a:spcPct val="0"/>
              </a:spcBef>
              <a:spcAft>
                <a:spcPct val="0"/>
              </a:spcAft>
              <a:defRPr sz="4400">
                <a:solidFill>
                  <a:schemeClr val="tx2"/>
                </a:solidFill>
                <a:latin typeface="Tahoma" pitchFamily="34" charset="0"/>
                <a:cs typeface="Times New Roman" charset="0"/>
              </a:defRPr>
            </a:lvl4pPr>
            <a:lvl5pPr algn="l" rtl="0" eaLnBrk="1" fontAlgn="base" hangingPunct="1">
              <a:spcBef>
                <a:spcPct val="0"/>
              </a:spcBef>
              <a:spcAft>
                <a:spcPct val="0"/>
              </a:spcAft>
              <a:defRPr sz="4400">
                <a:solidFill>
                  <a:schemeClr val="tx2"/>
                </a:solidFill>
                <a:latin typeface="Tahoma" pitchFamily="34" charset="0"/>
                <a:cs typeface="Times New Roman" charset="0"/>
              </a:defRPr>
            </a:lvl5pPr>
            <a:lvl6pPr marL="457200" algn="l" rtl="0" eaLnBrk="1" fontAlgn="base" hangingPunct="1">
              <a:spcBef>
                <a:spcPct val="0"/>
              </a:spcBef>
              <a:spcAft>
                <a:spcPct val="0"/>
              </a:spcAft>
              <a:defRPr sz="4400">
                <a:solidFill>
                  <a:schemeClr val="tx2"/>
                </a:solidFill>
                <a:latin typeface="Tahoma" pitchFamily="34" charset="0"/>
                <a:cs typeface="Times New Roman" charset="0"/>
              </a:defRPr>
            </a:lvl6pPr>
            <a:lvl7pPr marL="914400" algn="l" rtl="0" eaLnBrk="1" fontAlgn="base" hangingPunct="1">
              <a:spcBef>
                <a:spcPct val="0"/>
              </a:spcBef>
              <a:spcAft>
                <a:spcPct val="0"/>
              </a:spcAft>
              <a:defRPr sz="4400">
                <a:solidFill>
                  <a:schemeClr val="tx2"/>
                </a:solidFill>
                <a:latin typeface="Tahoma" pitchFamily="34" charset="0"/>
                <a:cs typeface="Times New Roman" charset="0"/>
              </a:defRPr>
            </a:lvl7pPr>
            <a:lvl8pPr marL="1371600" algn="l" rtl="0" eaLnBrk="1" fontAlgn="base" hangingPunct="1">
              <a:spcBef>
                <a:spcPct val="0"/>
              </a:spcBef>
              <a:spcAft>
                <a:spcPct val="0"/>
              </a:spcAft>
              <a:defRPr sz="4400">
                <a:solidFill>
                  <a:schemeClr val="tx2"/>
                </a:solidFill>
                <a:latin typeface="Tahoma" pitchFamily="34" charset="0"/>
                <a:cs typeface="Times New Roman" charset="0"/>
              </a:defRPr>
            </a:lvl8pPr>
            <a:lvl9pPr marL="1828800" algn="l" rtl="0" eaLnBrk="1" fontAlgn="base" hangingPunct="1">
              <a:spcBef>
                <a:spcPct val="0"/>
              </a:spcBef>
              <a:spcAft>
                <a:spcPct val="0"/>
              </a:spcAft>
              <a:defRPr sz="4400">
                <a:solidFill>
                  <a:schemeClr val="tx2"/>
                </a:solidFill>
                <a:latin typeface="Tahoma" pitchFamily="34" charset="0"/>
                <a:cs typeface="Times New Roman" charset="0"/>
              </a:defRPr>
            </a:lvl9pPr>
          </a:lstStyle>
          <a:p>
            <a:r>
              <a:rPr lang="en-US" kern="0" dirty="0">
                <a:latin typeface="Arial" panose="020B0604020202020204" pitchFamily="34" charset="0"/>
                <a:cs typeface="Arial" panose="020B0604020202020204" pitchFamily="34" charset="0"/>
              </a:rPr>
              <a:t>Introduction</a:t>
            </a:r>
          </a:p>
        </p:txBody>
      </p:sp>
      <p:pic>
        <p:nvPicPr>
          <p:cNvPr id="6" name="Picture 5" descr="A picture containing person, man, indoor, food&#10;&#10;Description automatically generated">
            <a:extLst>
              <a:ext uri="{FF2B5EF4-FFF2-40B4-BE49-F238E27FC236}">
                <a16:creationId xmlns:a16="http://schemas.microsoft.com/office/drawing/2014/main" id="{CA6CDC07-FE0B-4873-9040-5F0A24E62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84040"/>
            <a:ext cx="3062177" cy="1573959"/>
          </a:xfrm>
          <a:prstGeom prst="rect">
            <a:avLst/>
          </a:prstGeom>
        </p:spPr>
      </p:pic>
    </p:spTree>
    <p:extLst>
      <p:ext uri="{BB962C8B-B14F-4D97-AF65-F5344CB8AC3E}">
        <p14:creationId xmlns:p14="http://schemas.microsoft.com/office/powerpoint/2010/main" val="1109063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389EAA-BDCF-4816-916D-1FD67E0062D8}"/>
              </a:ext>
            </a:extLst>
          </p:cNvPr>
          <p:cNvSpPr txBox="1"/>
          <p:nvPr/>
        </p:nvSpPr>
        <p:spPr>
          <a:xfrm>
            <a:off x="1786579" y="990887"/>
            <a:ext cx="6272871" cy="769441"/>
          </a:xfrm>
          <a:prstGeom prst="rect">
            <a:avLst/>
          </a:prstGeom>
          <a:noFill/>
        </p:spPr>
        <p:txBody>
          <a:bodyPr wrap="none" rtlCol="0">
            <a:spAutoFit/>
          </a:bodyPr>
          <a:lstStyle/>
          <a:p>
            <a:r>
              <a:rPr lang="en-US" sz="4400" kern="0" dirty="0">
                <a:solidFill>
                  <a:schemeClr val="tx2"/>
                </a:solidFill>
                <a:latin typeface="Arial" panose="020B0604020202020204" pitchFamily="34" charset="0"/>
                <a:ea typeface="+mj-ea"/>
                <a:cs typeface="Arial" panose="020B0604020202020204" pitchFamily="34" charset="0"/>
              </a:rPr>
              <a:t>Why did I choose DITA?</a:t>
            </a:r>
          </a:p>
        </p:txBody>
      </p:sp>
      <p:pic>
        <p:nvPicPr>
          <p:cNvPr id="1026" name="Picture 2" descr="How big is the brain? Who knows—even our best efforts to calculate ...">
            <a:extLst>
              <a:ext uri="{FF2B5EF4-FFF2-40B4-BE49-F238E27FC236}">
                <a16:creationId xmlns:a16="http://schemas.microsoft.com/office/drawing/2014/main" id="{2E9A36B5-AEBE-4572-A045-44A0D7562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183" y="1871642"/>
            <a:ext cx="5007626" cy="35584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0E4E34-D490-4959-99EF-D05A7BF99DF1}"/>
              </a:ext>
            </a:extLst>
          </p:cNvPr>
          <p:cNvSpPr txBox="1"/>
          <p:nvPr/>
        </p:nvSpPr>
        <p:spPr>
          <a:xfrm>
            <a:off x="2163258" y="5543947"/>
            <a:ext cx="5955476"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My brain is wired for tagging</a:t>
            </a:r>
          </a:p>
        </p:txBody>
      </p:sp>
      <p:sp>
        <p:nvSpPr>
          <p:cNvPr id="3" name="Slide Number Placeholder 2">
            <a:extLst>
              <a:ext uri="{FF2B5EF4-FFF2-40B4-BE49-F238E27FC236}">
                <a16:creationId xmlns:a16="http://schemas.microsoft.com/office/drawing/2014/main" id="{F0DFE672-DECD-468D-AA8F-3D33E117873C}"/>
              </a:ext>
            </a:extLst>
          </p:cNvPr>
          <p:cNvSpPr>
            <a:spLocks noGrp="1"/>
          </p:cNvSpPr>
          <p:nvPr>
            <p:ph type="sldNum" sz="quarter" idx="12"/>
          </p:nvPr>
        </p:nvSpPr>
        <p:spPr/>
        <p:txBody>
          <a:bodyPr/>
          <a:lstStyle/>
          <a:p>
            <a:fld id="{0C41A8AE-72F6-4248-B8DE-78532DA64A28}" type="slidenum">
              <a:rPr lang="en-US" smtClean="0"/>
              <a:t>4</a:t>
            </a:fld>
            <a:endParaRPr lang="en-US" dirty="0"/>
          </a:p>
        </p:txBody>
      </p:sp>
      <p:pic>
        <p:nvPicPr>
          <p:cNvPr id="6" name="Picture 5" descr="A person looking at the camera&#10;&#10;Description automatically generated">
            <a:extLst>
              <a:ext uri="{FF2B5EF4-FFF2-40B4-BE49-F238E27FC236}">
                <a16:creationId xmlns:a16="http://schemas.microsoft.com/office/drawing/2014/main" id="{3B69FFBE-6B38-4B34-ACC3-745DFE56A6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30908"/>
            <a:ext cx="2042664" cy="914687"/>
          </a:xfrm>
          <a:prstGeom prst="rect">
            <a:avLst/>
          </a:prstGeom>
        </p:spPr>
      </p:pic>
    </p:spTree>
    <p:extLst>
      <p:ext uri="{BB962C8B-B14F-4D97-AF65-F5344CB8AC3E}">
        <p14:creationId xmlns:p14="http://schemas.microsoft.com/office/powerpoint/2010/main" val="12840148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CA5E26-2004-4A9A-B141-4EFA496DFBCC}"/>
              </a:ext>
            </a:extLst>
          </p:cNvPr>
          <p:cNvPicPr>
            <a:picLocks noChangeAspect="1"/>
          </p:cNvPicPr>
          <p:nvPr/>
        </p:nvPicPr>
        <p:blipFill rotWithShape="1">
          <a:blip r:embed="rId3"/>
          <a:srcRect l="28615" t="23208" r="19923"/>
          <a:stretch/>
        </p:blipFill>
        <p:spPr>
          <a:xfrm>
            <a:off x="1537251" y="646331"/>
            <a:ext cx="8384344" cy="6667847"/>
          </a:xfrm>
          <a:prstGeom prst="rect">
            <a:avLst/>
          </a:prstGeom>
        </p:spPr>
      </p:pic>
      <p:sp>
        <p:nvSpPr>
          <p:cNvPr id="3" name="Rectangle 2">
            <a:extLst>
              <a:ext uri="{FF2B5EF4-FFF2-40B4-BE49-F238E27FC236}">
                <a16:creationId xmlns:a16="http://schemas.microsoft.com/office/drawing/2014/main" id="{56704209-7B09-4BC6-9B1B-1AAC1EB1D38B}"/>
              </a:ext>
            </a:extLst>
          </p:cNvPr>
          <p:cNvSpPr/>
          <p:nvPr/>
        </p:nvSpPr>
        <p:spPr>
          <a:xfrm>
            <a:off x="1775790" y="2849216"/>
            <a:ext cx="2822713" cy="4187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C38C207-B369-40B0-B9D3-725A9FB462BD}"/>
              </a:ext>
            </a:extLst>
          </p:cNvPr>
          <p:cNvSpPr txBox="1"/>
          <p:nvPr/>
        </p:nvSpPr>
        <p:spPr>
          <a:xfrm>
            <a:off x="2270405" y="0"/>
            <a:ext cx="7497565" cy="769441"/>
          </a:xfrm>
          <a:prstGeom prst="rect">
            <a:avLst/>
          </a:prstGeom>
          <a:noFill/>
        </p:spPr>
        <p:txBody>
          <a:bodyPr wrap="none" rtlCol="0">
            <a:spAutoFit/>
          </a:bodyPr>
          <a:lstStyle/>
          <a:p>
            <a:r>
              <a:rPr lang="en-US" sz="4400" kern="0" dirty="0">
                <a:solidFill>
                  <a:schemeClr val="tx2"/>
                </a:solidFill>
                <a:latin typeface="Arial" panose="020B0604020202020204" pitchFamily="34" charset="0"/>
                <a:ea typeface="+mj-ea"/>
                <a:cs typeface="Arial" panose="020B0604020202020204" pitchFamily="34" charset="0"/>
              </a:rPr>
              <a:t>Qvidian Proposal Automation</a:t>
            </a:r>
          </a:p>
        </p:txBody>
      </p:sp>
      <p:sp>
        <p:nvSpPr>
          <p:cNvPr id="5" name="Arrow: Right 4">
            <a:extLst>
              <a:ext uri="{FF2B5EF4-FFF2-40B4-BE49-F238E27FC236}">
                <a16:creationId xmlns:a16="http://schemas.microsoft.com/office/drawing/2014/main" id="{032A4E1F-FECD-499F-B8DA-139E439432CF}"/>
              </a:ext>
            </a:extLst>
          </p:cNvPr>
          <p:cNvSpPr/>
          <p:nvPr/>
        </p:nvSpPr>
        <p:spPr>
          <a:xfrm>
            <a:off x="558843" y="4562513"/>
            <a:ext cx="978408" cy="4846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A4DC350-9983-4F43-8C50-D6C09D22BFED}"/>
              </a:ext>
            </a:extLst>
          </p:cNvPr>
          <p:cNvSpPr txBox="1"/>
          <p:nvPr/>
        </p:nvSpPr>
        <p:spPr>
          <a:xfrm>
            <a:off x="110002" y="2485022"/>
            <a:ext cx="1634003" cy="1754326"/>
          </a:xfrm>
          <a:prstGeom prst="rect">
            <a:avLst/>
          </a:prstGeom>
          <a:noFill/>
        </p:spPr>
        <p:txBody>
          <a:bodyPr wrap="square" rtlCol="0">
            <a:spAutoFit/>
          </a:bodyPr>
          <a:lstStyle/>
          <a:p>
            <a:endParaRPr lang="en-US" sz="3600" dirty="0">
              <a:latin typeface="Arial" panose="020B0604020202020204" pitchFamily="34" charset="0"/>
              <a:cs typeface="Arial" panose="020B0604020202020204" pitchFamily="34" charset="0"/>
            </a:endParaRPr>
          </a:p>
          <a:p>
            <a:r>
              <a:rPr lang="en-US" sz="3600" dirty="0">
                <a:latin typeface="Arial" panose="020B0604020202020204" pitchFamily="34" charset="0"/>
                <a:cs typeface="Arial" panose="020B0604020202020204" pitchFamily="34" charset="0"/>
              </a:rPr>
              <a:t>Library in QPA</a:t>
            </a:r>
          </a:p>
        </p:txBody>
      </p:sp>
      <p:sp>
        <p:nvSpPr>
          <p:cNvPr id="7" name="Slide Number Placeholder 6">
            <a:extLst>
              <a:ext uri="{FF2B5EF4-FFF2-40B4-BE49-F238E27FC236}">
                <a16:creationId xmlns:a16="http://schemas.microsoft.com/office/drawing/2014/main" id="{FB8F5452-CFAC-4C4B-97CD-7E0F160A735A}"/>
              </a:ext>
            </a:extLst>
          </p:cNvPr>
          <p:cNvSpPr>
            <a:spLocks noGrp="1"/>
          </p:cNvSpPr>
          <p:nvPr>
            <p:ph type="sldNum" sz="quarter" idx="12"/>
          </p:nvPr>
        </p:nvSpPr>
        <p:spPr/>
        <p:txBody>
          <a:bodyPr/>
          <a:lstStyle/>
          <a:p>
            <a:fld id="{0C41A8AE-72F6-4248-B8DE-78532DA64A28}" type="slidenum">
              <a:rPr lang="en-US" smtClean="0"/>
              <a:t>5</a:t>
            </a:fld>
            <a:endParaRPr lang="en-US" dirty="0"/>
          </a:p>
        </p:txBody>
      </p:sp>
      <p:pic>
        <p:nvPicPr>
          <p:cNvPr id="15" name="Picture 14" descr="A person posing for the camera&#10;&#10;Description automatically generated">
            <a:extLst>
              <a:ext uri="{FF2B5EF4-FFF2-40B4-BE49-F238E27FC236}">
                <a16:creationId xmlns:a16="http://schemas.microsoft.com/office/drawing/2014/main" id="{4A914DC2-9FD4-426C-98D1-299704D9B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02" y="5257800"/>
            <a:ext cx="1524000" cy="1524000"/>
          </a:xfrm>
          <a:prstGeom prst="rect">
            <a:avLst/>
          </a:prstGeom>
        </p:spPr>
      </p:pic>
    </p:spTree>
    <p:extLst>
      <p:ext uri="{BB962C8B-B14F-4D97-AF65-F5344CB8AC3E}">
        <p14:creationId xmlns:p14="http://schemas.microsoft.com/office/powerpoint/2010/main" val="3415175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80">
                                          <p:stCondLst>
                                            <p:cond delay="0"/>
                                          </p:stCondLst>
                                        </p:cTn>
                                        <p:tgtEl>
                                          <p:spTgt spid="5"/>
                                        </p:tgtEl>
                                      </p:cBhvr>
                                    </p:animEffect>
                                    <p:anim calcmode="lin" valueType="num">
                                      <p:cBhvr>
                                        <p:cTn id="29"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4" dur="26">
                                          <p:stCondLst>
                                            <p:cond delay="650"/>
                                          </p:stCondLst>
                                        </p:cTn>
                                        <p:tgtEl>
                                          <p:spTgt spid="5"/>
                                        </p:tgtEl>
                                      </p:cBhvr>
                                      <p:to x="100000" y="60000"/>
                                    </p:animScale>
                                    <p:animScale>
                                      <p:cBhvr>
                                        <p:cTn id="35" dur="166" decel="50000">
                                          <p:stCondLst>
                                            <p:cond delay="676"/>
                                          </p:stCondLst>
                                        </p:cTn>
                                        <p:tgtEl>
                                          <p:spTgt spid="5"/>
                                        </p:tgtEl>
                                      </p:cBhvr>
                                      <p:to x="100000" y="100000"/>
                                    </p:animScale>
                                    <p:animScale>
                                      <p:cBhvr>
                                        <p:cTn id="36" dur="26">
                                          <p:stCondLst>
                                            <p:cond delay="1312"/>
                                          </p:stCondLst>
                                        </p:cTn>
                                        <p:tgtEl>
                                          <p:spTgt spid="5"/>
                                        </p:tgtEl>
                                      </p:cBhvr>
                                      <p:to x="100000" y="80000"/>
                                    </p:animScale>
                                    <p:animScale>
                                      <p:cBhvr>
                                        <p:cTn id="37" dur="166" decel="50000">
                                          <p:stCondLst>
                                            <p:cond delay="1338"/>
                                          </p:stCondLst>
                                        </p:cTn>
                                        <p:tgtEl>
                                          <p:spTgt spid="5"/>
                                        </p:tgtEl>
                                      </p:cBhvr>
                                      <p:to x="100000" y="100000"/>
                                    </p:animScale>
                                    <p:animScale>
                                      <p:cBhvr>
                                        <p:cTn id="38" dur="26">
                                          <p:stCondLst>
                                            <p:cond delay="1642"/>
                                          </p:stCondLst>
                                        </p:cTn>
                                        <p:tgtEl>
                                          <p:spTgt spid="5"/>
                                        </p:tgtEl>
                                      </p:cBhvr>
                                      <p:to x="100000" y="90000"/>
                                    </p:animScale>
                                    <p:animScale>
                                      <p:cBhvr>
                                        <p:cTn id="39" dur="166" decel="50000">
                                          <p:stCondLst>
                                            <p:cond delay="1668"/>
                                          </p:stCondLst>
                                        </p:cTn>
                                        <p:tgtEl>
                                          <p:spTgt spid="5"/>
                                        </p:tgtEl>
                                      </p:cBhvr>
                                      <p:to x="100000" y="100000"/>
                                    </p:animScale>
                                    <p:animScale>
                                      <p:cBhvr>
                                        <p:cTn id="40" dur="26">
                                          <p:stCondLst>
                                            <p:cond delay="1808"/>
                                          </p:stCondLst>
                                        </p:cTn>
                                        <p:tgtEl>
                                          <p:spTgt spid="5"/>
                                        </p:tgtEl>
                                      </p:cBhvr>
                                      <p:to x="100000" y="95000"/>
                                    </p:animScale>
                                    <p:animScale>
                                      <p:cBhvr>
                                        <p:cTn id="41"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FFA5B9-F2E2-4A74-97AB-F10EA65D0725}"/>
              </a:ext>
            </a:extLst>
          </p:cNvPr>
          <p:cNvPicPr>
            <a:picLocks noChangeAspect="1"/>
          </p:cNvPicPr>
          <p:nvPr/>
        </p:nvPicPr>
        <p:blipFill>
          <a:blip r:embed="rId3"/>
          <a:stretch>
            <a:fillRect/>
          </a:stretch>
        </p:blipFill>
        <p:spPr>
          <a:xfrm>
            <a:off x="0" y="180180"/>
            <a:ext cx="12192000" cy="6497640"/>
          </a:xfrm>
          <a:prstGeom prst="rect">
            <a:avLst/>
          </a:prstGeom>
          <a:ln>
            <a:noFill/>
          </a:ln>
        </p:spPr>
      </p:pic>
      <p:sp>
        <p:nvSpPr>
          <p:cNvPr id="3" name="Rectangle 2">
            <a:extLst>
              <a:ext uri="{FF2B5EF4-FFF2-40B4-BE49-F238E27FC236}">
                <a16:creationId xmlns:a16="http://schemas.microsoft.com/office/drawing/2014/main" id="{9AE0BB3B-BF64-4496-94DE-3FE9ACF9A2BA}"/>
              </a:ext>
            </a:extLst>
          </p:cNvPr>
          <p:cNvSpPr/>
          <p:nvPr/>
        </p:nvSpPr>
        <p:spPr>
          <a:xfrm>
            <a:off x="225287" y="1987826"/>
            <a:ext cx="2398644" cy="1868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2A04F84-3B06-411C-BF6C-11B4B2EA90A6}"/>
              </a:ext>
            </a:extLst>
          </p:cNvPr>
          <p:cNvSpPr txBox="1"/>
          <p:nvPr/>
        </p:nvSpPr>
        <p:spPr>
          <a:xfrm>
            <a:off x="4764033" y="0"/>
            <a:ext cx="2725426" cy="769441"/>
          </a:xfrm>
          <a:prstGeom prst="rect">
            <a:avLst/>
          </a:prstGeom>
          <a:noFill/>
        </p:spPr>
        <p:txBody>
          <a:bodyPr wrap="none" rtlCol="0">
            <a:spAutoFit/>
          </a:bodyPr>
          <a:lstStyle/>
          <a:p>
            <a:r>
              <a:rPr lang="en-US" sz="4400" kern="0" dirty="0">
                <a:solidFill>
                  <a:schemeClr val="tx2"/>
                </a:solidFill>
                <a:latin typeface="Arial" panose="020B0604020202020204" pitchFamily="34" charset="0"/>
                <a:ea typeface="+mj-ea"/>
                <a:cs typeface="Arial" panose="020B0604020202020204" pitchFamily="34" charset="0"/>
              </a:rPr>
              <a:t>DITA map</a:t>
            </a:r>
          </a:p>
        </p:txBody>
      </p:sp>
      <p:sp>
        <p:nvSpPr>
          <p:cNvPr id="5" name="TextBox 4">
            <a:extLst>
              <a:ext uri="{FF2B5EF4-FFF2-40B4-BE49-F238E27FC236}">
                <a16:creationId xmlns:a16="http://schemas.microsoft.com/office/drawing/2014/main" id="{7365C898-FC70-4BB4-906B-6FB87E6F6ABF}"/>
              </a:ext>
            </a:extLst>
          </p:cNvPr>
          <p:cNvSpPr txBox="1"/>
          <p:nvPr/>
        </p:nvSpPr>
        <p:spPr>
          <a:xfrm>
            <a:off x="2762955" y="1987826"/>
            <a:ext cx="4408194"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DITA map in Oxygen</a:t>
            </a:r>
          </a:p>
        </p:txBody>
      </p:sp>
      <p:sp>
        <p:nvSpPr>
          <p:cNvPr id="2" name="Arrow: Left 1">
            <a:extLst>
              <a:ext uri="{FF2B5EF4-FFF2-40B4-BE49-F238E27FC236}">
                <a16:creationId xmlns:a16="http://schemas.microsoft.com/office/drawing/2014/main" id="{EB835654-7A05-4EE4-AEAC-3D7C0130AC72}"/>
              </a:ext>
            </a:extLst>
          </p:cNvPr>
          <p:cNvSpPr/>
          <p:nvPr/>
        </p:nvSpPr>
        <p:spPr>
          <a:xfrm>
            <a:off x="2968363" y="2687755"/>
            <a:ext cx="3591339" cy="64633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4345B93-48F6-457E-A292-B66BE943596D}"/>
              </a:ext>
            </a:extLst>
          </p:cNvPr>
          <p:cNvSpPr>
            <a:spLocks noGrp="1"/>
          </p:cNvSpPr>
          <p:nvPr>
            <p:ph type="sldNum" sz="quarter" idx="4"/>
          </p:nvPr>
        </p:nvSpPr>
        <p:spPr/>
        <p:txBody>
          <a:bodyPr/>
          <a:lstStyle/>
          <a:p>
            <a:fld id="{0C41A8AE-72F6-4248-B8DE-78532DA64A28}" type="slidenum">
              <a:rPr lang="en-US" smtClean="0"/>
              <a:t>6</a:t>
            </a:fld>
            <a:endParaRPr lang="en-US" dirty="0"/>
          </a:p>
        </p:txBody>
      </p:sp>
      <p:pic>
        <p:nvPicPr>
          <p:cNvPr id="11" name="Picture 10" descr="A person wearing a suit and tie smiling at the camera&#10;&#10;Description automatically generated">
            <a:extLst>
              <a:ext uri="{FF2B5EF4-FFF2-40B4-BE49-F238E27FC236}">
                <a16:creationId xmlns:a16="http://schemas.microsoft.com/office/drawing/2014/main" id="{98C840AF-CDFC-4488-A7ED-8FA44F9AB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1" y="4112427"/>
            <a:ext cx="2050912" cy="2050912"/>
          </a:xfrm>
          <a:prstGeom prst="rect">
            <a:avLst/>
          </a:prstGeom>
        </p:spPr>
      </p:pic>
    </p:spTree>
    <p:extLst>
      <p:ext uri="{BB962C8B-B14F-4D97-AF65-F5344CB8AC3E}">
        <p14:creationId xmlns:p14="http://schemas.microsoft.com/office/powerpoint/2010/main" val="577790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44DDDBA-E4F0-4AEE-8987-2E24BCAEBFDE}"/>
              </a:ext>
            </a:extLst>
          </p:cNvPr>
          <p:cNvSpPr>
            <a:spLocks noGrp="1"/>
          </p:cNvSpPr>
          <p:nvPr>
            <p:ph type="title"/>
          </p:nvPr>
        </p:nvSpPr>
        <p:spPr>
          <a:xfrm>
            <a:off x="1506156" y="374018"/>
            <a:ext cx="3356343" cy="1162050"/>
          </a:xfrm>
        </p:spPr>
        <p:txBody>
          <a:bodyPr/>
          <a:lstStyle/>
          <a:p>
            <a:r>
              <a:rPr lang="en-US" sz="4400" b="0" dirty="0">
                <a:latin typeface="Arial" panose="020B0604020202020204" pitchFamily="34" charset="0"/>
                <a:cs typeface="Arial" panose="020B0604020202020204" pitchFamily="34" charset="0"/>
              </a:rPr>
              <a:t>DITA topic</a:t>
            </a:r>
          </a:p>
        </p:txBody>
      </p:sp>
      <p:pic>
        <p:nvPicPr>
          <p:cNvPr id="8" name="Content Placeholder 9">
            <a:extLst>
              <a:ext uri="{FF2B5EF4-FFF2-40B4-BE49-F238E27FC236}">
                <a16:creationId xmlns:a16="http://schemas.microsoft.com/office/drawing/2014/main" id="{7E488CA0-0194-4EFF-B452-DB6A2C2BB327}"/>
              </a:ext>
            </a:extLst>
          </p:cNvPr>
          <p:cNvPicPr>
            <a:picLocks noChangeAspect="1"/>
          </p:cNvPicPr>
          <p:nvPr/>
        </p:nvPicPr>
        <p:blipFill rotWithShape="1">
          <a:blip r:embed="rId3"/>
          <a:srcRect l="13675" t="25319" r="26876"/>
          <a:stretch/>
        </p:blipFill>
        <p:spPr>
          <a:xfrm>
            <a:off x="4729154" y="1307841"/>
            <a:ext cx="7428009" cy="4968871"/>
          </a:xfrm>
          <a:prstGeom prst="rect">
            <a:avLst/>
          </a:prstGeom>
          <a:noFill/>
        </p:spPr>
      </p:pic>
      <p:sp>
        <p:nvSpPr>
          <p:cNvPr id="3" name="Content Placeholder 2">
            <a:extLst>
              <a:ext uri="{FF2B5EF4-FFF2-40B4-BE49-F238E27FC236}">
                <a16:creationId xmlns:a16="http://schemas.microsoft.com/office/drawing/2014/main" id="{9DFD8D36-59A8-47E1-A469-1A5C719C7512}"/>
              </a:ext>
            </a:extLst>
          </p:cNvPr>
          <p:cNvSpPr>
            <a:spLocks noGrp="1"/>
          </p:cNvSpPr>
          <p:nvPr>
            <p:ph type="body" sz="half" idx="2"/>
          </p:nvPr>
        </p:nvSpPr>
        <p:spPr>
          <a:xfrm>
            <a:off x="524540" y="2132972"/>
            <a:ext cx="4011084" cy="4691063"/>
          </a:xfrm>
        </p:spPr>
        <p:txBody>
          <a:bodyPr wrap="square" anchor="t">
            <a:normAutofit/>
          </a:bodyPr>
          <a:lstStyle/>
          <a:p>
            <a:pPr marL="342900" indent="-342900">
              <a:buFont typeface="Wingdings" pitchFamily="2" charset="2"/>
              <a:buChar char="n"/>
            </a:pPr>
            <a:r>
              <a:rPr lang="en-US" sz="3200" dirty="0">
                <a:latin typeface="Arial" panose="020B0604020202020204" pitchFamily="34" charset="0"/>
              </a:rPr>
              <a:t>Standard</a:t>
            </a:r>
          </a:p>
          <a:p>
            <a:pPr marL="342900" indent="-342900">
              <a:buFont typeface="Wingdings" pitchFamily="2" charset="2"/>
              <a:buChar char="n"/>
            </a:pPr>
            <a:r>
              <a:rPr lang="en-US" sz="3200" dirty="0">
                <a:latin typeface="Arial" panose="020B0604020202020204" pitchFamily="34" charset="0"/>
              </a:rPr>
              <a:t>Structured</a:t>
            </a:r>
          </a:p>
          <a:p>
            <a:pPr marL="342900" indent="-342900">
              <a:buFont typeface="Wingdings" pitchFamily="2" charset="2"/>
              <a:buChar char="n"/>
            </a:pPr>
            <a:r>
              <a:rPr lang="en-US" sz="3200" dirty="0">
                <a:latin typeface="Arial" panose="020B0604020202020204" pitchFamily="34" charset="0"/>
                <a:cs typeface="Arial" panose="020B0604020202020204" pitchFamily="34" charset="0"/>
              </a:rPr>
              <a:t>Topics: concept, task, reference</a:t>
            </a:r>
          </a:p>
          <a:p>
            <a:pPr marL="342900" indent="-342900">
              <a:buFont typeface="Wingdings" pitchFamily="2" charset="2"/>
              <a:buChar char="n"/>
            </a:pPr>
            <a:endParaRPr lang="en-US" sz="3200" dirty="0"/>
          </a:p>
          <a:p>
            <a:pPr marL="342900" indent="-342900">
              <a:buFont typeface="Wingdings" pitchFamily="2" charset="2"/>
              <a:buChar char="n"/>
            </a:pPr>
            <a:endParaRPr lang="en-US" sz="3200" dirty="0"/>
          </a:p>
          <a:p>
            <a:endParaRPr lang="en-US" dirty="0"/>
          </a:p>
        </p:txBody>
      </p:sp>
      <p:sp>
        <p:nvSpPr>
          <p:cNvPr id="5" name="Slide Number Placeholder 4">
            <a:extLst>
              <a:ext uri="{FF2B5EF4-FFF2-40B4-BE49-F238E27FC236}">
                <a16:creationId xmlns:a16="http://schemas.microsoft.com/office/drawing/2014/main" id="{F28B39CB-B770-49E0-A988-4CBB6B6EB52E}"/>
              </a:ext>
            </a:extLst>
          </p:cNvPr>
          <p:cNvSpPr>
            <a:spLocks noGrp="1"/>
          </p:cNvSpPr>
          <p:nvPr>
            <p:ph type="sldNum" sz="quarter" idx="12"/>
          </p:nvPr>
        </p:nvSpPr>
        <p:spPr>
          <a:xfrm>
            <a:off x="9042400" y="6324600"/>
            <a:ext cx="2540000" cy="457200"/>
          </a:xfrm>
        </p:spPr>
        <p:txBody>
          <a:bodyPr wrap="square" anchor="b">
            <a:normAutofit/>
          </a:bodyPr>
          <a:lstStyle/>
          <a:p>
            <a:pPr>
              <a:spcAft>
                <a:spcPts val="600"/>
              </a:spcAft>
            </a:pPr>
            <a:fld id="{0C41A8AE-72F6-4248-B8DE-78532DA64A28}" type="slidenum">
              <a:rPr lang="en-US" smtClean="0"/>
              <a:pPr>
                <a:spcAft>
                  <a:spcPts val="600"/>
                </a:spcAft>
              </a:pPr>
              <a:t>7</a:t>
            </a:fld>
            <a:endParaRPr lang="en-US" dirty="0"/>
          </a:p>
        </p:txBody>
      </p:sp>
      <p:sp>
        <p:nvSpPr>
          <p:cNvPr id="9" name="Arrow: Right 8">
            <a:extLst>
              <a:ext uri="{FF2B5EF4-FFF2-40B4-BE49-F238E27FC236}">
                <a16:creationId xmlns:a16="http://schemas.microsoft.com/office/drawing/2014/main" id="{09253B0D-FE3D-4603-9367-7F41CD6468EA}"/>
              </a:ext>
            </a:extLst>
          </p:cNvPr>
          <p:cNvSpPr/>
          <p:nvPr/>
        </p:nvSpPr>
        <p:spPr bwMode="auto">
          <a:xfrm>
            <a:off x="3535987" y="4789552"/>
            <a:ext cx="493754" cy="382772"/>
          </a:xfrm>
          <a:prstGeom prst="rightArrow">
            <a:avLst>
              <a:gd name="adj1" fmla="val 44444"/>
              <a:gd name="adj2" fmla="val 50000"/>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pic>
        <p:nvPicPr>
          <p:cNvPr id="4" name="Picture 3" descr="A picture containing flower&#10;&#10;Description automatically generated">
            <a:extLst>
              <a:ext uri="{FF2B5EF4-FFF2-40B4-BE49-F238E27FC236}">
                <a16:creationId xmlns:a16="http://schemas.microsoft.com/office/drawing/2014/main" id="{9611EE2B-8B43-400E-BBBE-270D7338D6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81" t="30070" r="50000" b="53837"/>
          <a:stretch/>
        </p:blipFill>
        <p:spPr>
          <a:xfrm>
            <a:off x="1441869" y="4722165"/>
            <a:ext cx="1990846" cy="559277"/>
          </a:xfrm>
          <a:prstGeom prst="rect">
            <a:avLst/>
          </a:prstGeom>
        </p:spPr>
      </p:pic>
      <p:pic>
        <p:nvPicPr>
          <p:cNvPr id="7" name="Picture 6" descr="A close up of a sign&#10;&#10;Description automatically generated">
            <a:extLst>
              <a:ext uri="{FF2B5EF4-FFF2-40B4-BE49-F238E27FC236}">
                <a16:creationId xmlns:a16="http://schemas.microsoft.com/office/drawing/2014/main" id="{E5BD002A-48DD-4480-98F5-43F9C7CDBB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75" y="5700740"/>
            <a:ext cx="2998381" cy="1081060"/>
          </a:xfrm>
          <a:prstGeom prst="rect">
            <a:avLst/>
          </a:prstGeom>
        </p:spPr>
      </p:pic>
      <p:sp>
        <p:nvSpPr>
          <p:cNvPr id="12" name="Rectangle 11">
            <a:extLst>
              <a:ext uri="{FF2B5EF4-FFF2-40B4-BE49-F238E27FC236}">
                <a16:creationId xmlns:a16="http://schemas.microsoft.com/office/drawing/2014/main" id="{64800CC2-00F7-4E79-B54F-D7DF0274C11E}"/>
              </a:ext>
            </a:extLst>
          </p:cNvPr>
          <p:cNvSpPr/>
          <p:nvPr/>
        </p:nvSpPr>
        <p:spPr bwMode="auto">
          <a:xfrm>
            <a:off x="4729154" y="1786946"/>
            <a:ext cx="7310446" cy="1595245"/>
          </a:xfrm>
          <a:prstGeom prst="rect">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pic>
        <p:nvPicPr>
          <p:cNvPr id="16" name="Picture 15" descr="A close up of a logo&#10;&#10;Description automatically generated">
            <a:extLst>
              <a:ext uri="{FF2B5EF4-FFF2-40B4-BE49-F238E27FC236}">
                <a16:creationId xmlns:a16="http://schemas.microsoft.com/office/drawing/2014/main" id="{2C1B4696-6CAC-4E47-B810-1224FB7C52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018" t="32210" r="67805" b="56368"/>
          <a:stretch/>
        </p:blipFill>
        <p:spPr>
          <a:xfrm>
            <a:off x="10183959" y="4700324"/>
            <a:ext cx="1483501" cy="522233"/>
          </a:xfrm>
          <a:prstGeom prst="rect">
            <a:avLst/>
          </a:prstGeom>
        </p:spPr>
      </p:pic>
      <p:sp>
        <p:nvSpPr>
          <p:cNvPr id="17" name="Arrow: Up 16">
            <a:extLst>
              <a:ext uri="{FF2B5EF4-FFF2-40B4-BE49-F238E27FC236}">
                <a16:creationId xmlns:a16="http://schemas.microsoft.com/office/drawing/2014/main" id="{912B14A8-3875-4A47-AC6B-6BE7C7CB87AC}"/>
              </a:ext>
            </a:extLst>
          </p:cNvPr>
          <p:cNvSpPr/>
          <p:nvPr/>
        </p:nvSpPr>
        <p:spPr bwMode="auto">
          <a:xfrm>
            <a:off x="10782169" y="4421791"/>
            <a:ext cx="287079" cy="311049"/>
          </a:xfrm>
          <a:prstGeom prst="up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8" name="Rectangle 17">
            <a:extLst>
              <a:ext uri="{FF2B5EF4-FFF2-40B4-BE49-F238E27FC236}">
                <a16:creationId xmlns:a16="http://schemas.microsoft.com/office/drawing/2014/main" id="{57CE9FBC-9D49-4213-AEBF-3FD3E52BC6CC}"/>
              </a:ext>
            </a:extLst>
          </p:cNvPr>
          <p:cNvSpPr/>
          <p:nvPr/>
        </p:nvSpPr>
        <p:spPr bwMode="auto">
          <a:xfrm>
            <a:off x="4729154" y="3442133"/>
            <a:ext cx="7310446" cy="919716"/>
          </a:xfrm>
          <a:prstGeom prst="rect">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9" name="Arrow: Right 18">
            <a:extLst>
              <a:ext uri="{FF2B5EF4-FFF2-40B4-BE49-F238E27FC236}">
                <a16:creationId xmlns:a16="http://schemas.microsoft.com/office/drawing/2014/main" id="{4BF8FF18-E970-4F25-861A-8AB7C7B2DA2B}"/>
              </a:ext>
            </a:extLst>
          </p:cNvPr>
          <p:cNvSpPr/>
          <p:nvPr/>
        </p:nvSpPr>
        <p:spPr bwMode="auto">
          <a:xfrm>
            <a:off x="4172510" y="1914942"/>
            <a:ext cx="421896" cy="382772"/>
          </a:xfrm>
          <a:prstGeom prst="rightArrow">
            <a:avLst>
              <a:gd name="adj1" fmla="val 44444"/>
              <a:gd name="adj2" fmla="val 50000"/>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pic>
        <p:nvPicPr>
          <p:cNvPr id="23" name="Picture 22" descr="A picture containing bird&#10;&#10;Description automatically generated">
            <a:extLst>
              <a:ext uri="{FF2B5EF4-FFF2-40B4-BE49-F238E27FC236}">
                <a16:creationId xmlns:a16="http://schemas.microsoft.com/office/drawing/2014/main" id="{4E8A44FD-3B2E-4727-BB8E-6DB4AD962A3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831" t="30560" r="36141" b="55336"/>
          <a:stretch/>
        </p:blipFill>
        <p:spPr>
          <a:xfrm>
            <a:off x="2597258" y="1963871"/>
            <a:ext cx="1556239" cy="284913"/>
          </a:xfrm>
          <a:prstGeom prst="rect">
            <a:avLst/>
          </a:prstGeom>
        </p:spPr>
      </p:pic>
    </p:spTree>
    <p:extLst>
      <p:ext uri="{BB962C8B-B14F-4D97-AF65-F5344CB8AC3E}">
        <p14:creationId xmlns:p14="http://schemas.microsoft.com/office/powerpoint/2010/main" val="1342611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8F2-7D0E-40B8-BC75-30F98A902679}"/>
              </a:ext>
            </a:extLst>
          </p:cNvPr>
          <p:cNvSpPr>
            <a:spLocks noGrp="1"/>
          </p:cNvSpPr>
          <p:nvPr>
            <p:ph type="title"/>
          </p:nvPr>
        </p:nvSpPr>
        <p:spPr>
          <a:xfrm>
            <a:off x="1662224" y="585788"/>
            <a:ext cx="10972800" cy="1143000"/>
          </a:xfrm>
        </p:spPr>
        <p:txBody>
          <a:bodyPr/>
          <a:lstStyle/>
          <a:p>
            <a:r>
              <a:rPr lang="en-US" dirty="0"/>
              <a:t>Rendering a DITA topic</a:t>
            </a:r>
          </a:p>
        </p:txBody>
      </p:sp>
      <p:sp>
        <p:nvSpPr>
          <p:cNvPr id="3" name="Text Placeholder 2">
            <a:extLst>
              <a:ext uri="{FF2B5EF4-FFF2-40B4-BE49-F238E27FC236}">
                <a16:creationId xmlns:a16="http://schemas.microsoft.com/office/drawing/2014/main" id="{9E2566E9-60C7-42BF-9026-5D584CA79D81}"/>
              </a:ext>
            </a:extLst>
          </p:cNvPr>
          <p:cNvSpPr>
            <a:spLocks noGrp="1"/>
          </p:cNvSpPr>
          <p:nvPr>
            <p:ph type="body" idx="1"/>
          </p:nvPr>
        </p:nvSpPr>
        <p:spPr>
          <a:xfrm>
            <a:off x="719547" y="2204150"/>
            <a:ext cx="5386917" cy="639762"/>
          </a:xfrm>
        </p:spPr>
        <p:txBody>
          <a:bodyPr/>
          <a:lstStyle/>
          <a:p>
            <a:r>
              <a:rPr lang="en-US" dirty="0"/>
              <a:t>Before Rendering</a:t>
            </a:r>
          </a:p>
        </p:txBody>
      </p:sp>
      <p:pic>
        <p:nvPicPr>
          <p:cNvPr id="10" name="Content Placeholder 9">
            <a:extLst>
              <a:ext uri="{FF2B5EF4-FFF2-40B4-BE49-F238E27FC236}">
                <a16:creationId xmlns:a16="http://schemas.microsoft.com/office/drawing/2014/main" id="{D8D3A5F2-71D6-4A99-BBED-86654FA1C77D}"/>
              </a:ext>
            </a:extLst>
          </p:cNvPr>
          <p:cNvPicPr>
            <a:picLocks noGrp="1" noChangeAspect="1"/>
          </p:cNvPicPr>
          <p:nvPr>
            <p:ph sz="half" idx="2"/>
          </p:nvPr>
        </p:nvPicPr>
        <p:blipFill rotWithShape="1">
          <a:blip r:embed="rId3"/>
          <a:srcRect t="3846" r="25170"/>
          <a:stretch/>
        </p:blipFill>
        <p:spPr>
          <a:xfrm>
            <a:off x="0" y="2973446"/>
            <a:ext cx="5489440" cy="3759237"/>
          </a:xfrm>
          <a:prstGeom prst="rect">
            <a:avLst/>
          </a:prstGeom>
        </p:spPr>
      </p:pic>
      <p:sp>
        <p:nvSpPr>
          <p:cNvPr id="5" name="Text Placeholder 4">
            <a:extLst>
              <a:ext uri="{FF2B5EF4-FFF2-40B4-BE49-F238E27FC236}">
                <a16:creationId xmlns:a16="http://schemas.microsoft.com/office/drawing/2014/main" id="{FA07DF5F-B74C-410B-AE03-3B2F44F9F590}"/>
              </a:ext>
            </a:extLst>
          </p:cNvPr>
          <p:cNvSpPr>
            <a:spLocks noGrp="1"/>
          </p:cNvSpPr>
          <p:nvPr>
            <p:ph type="body" sz="quarter" idx="3"/>
          </p:nvPr>
        </p:nvSpPr>
        <p:spPr>
          <a:xfrm>
            <a:off x="6193367" y="2364169"/>
            <a:ext cx="5389033" cy="639762"/>
          </a:xfrm>
        </p:spPr>
        <p:txBody>
          <a:bodyPr/>
          <a:lstStyle/>
          <a:p>
            <a:r>
              <a:rPr lang="en-US" dirty="0"/>
              <a:t>After Rendering</a:t>
            </a:r>
          </a:p>
        </p:txBody>
      </p:sp>
      <p:pic>
        <p:nvPicPr>
          <p:cNvPr id="11" name="Content Placeholder 10">
            <a:extLst>
              <a:ext uri="{FF2B5EF4-FFF2-40B4-BE49-F238E27FC236}">
                <a16:creationId xmlns:a16="http://schemas.microsoft.com/office/drawing/2014/main" id="{9606F6A8-4EE6-4A7A-9BEF-3E8F6D7748AE}"/>
              </a:ext>
            </a:extLst>
          </p:cNvPr>
          <p:cNvPicPr>
            <a:picLocks noGrp="1" noChangeAspect="1"/>
          </p:cNvPicPr>
          <p:nvPr>
            <p:ph sz="quarter" idx="4"/>
          </p:nvPr>
        </p:nvPicPr>
        <p:blipFill rotWithShape="1">
          <a:blip r:embed="rId4"/>
          <a:srcRect t="10871" b="32094"/>
          <a:stretch/>
        </p:blipFill>
        <p:spPr>
          <a:xfrm>
            <a:off x="5673844" y="3679863"/>
            <a:ext cx="6518156" cy="1981277"/>
          </a:xfrm>
          <a:prstGeom prst="rect">
            <a:avLst/>
          </a:prstGeom>
        </p:spPr>
      </p:pic>
      <p:sp>
        <p:nvSpPr>
          <p:cNvPr id="7" name="Slide Number Placeholder 6">
            <a:extLst>
              <a:ext uri="{FF2B5EF4-FFF2-40B4-BE49-F238E27FC236}">
                <a16:creationId xmlns:a16="http://schemas.microsoft.com/office/drawing/2014/main" id="{D7C79A0C-F40F-4622-88C8-EE2ED5B590D1}"/>
              </a:ext>
            </a:extLst>
          </p:cNvPr>
          <p:cNvSpPr>
            <a:spLocks noGrp="1"/>
          </p:cNvSpPr>
          <p:nvPr>
            <p:ph type="sldNum" sz="quarter" idx="12"/>
          </p:nvPr>
        </p:nvSpPr>
        <p:spPr/>
        <p:txBody>
          <a:bodyPr/>
          <a:lstStyle/>
          <a:p>
            <a:fld id="{0C41A8AE-72F6-4248-B8DE-78532DA64A28}" type="slidenum">
              <a:rPr lang="en-US" smtClean="0"/>
              <a:t>8</a:t>
            </a:fld>
            <a:endParaRPr lang="en-US" dirty="0"/>
          </a:p>
        </p:txBody>
      </p:sp>
      <p:sp>
        <p:nvSpPr>
          <p:cNvPr id="12" name="Oval 11">
            <a:extLst>
              <a:ext uri="{FF2B5EF4-FFF2-40B4-BE49-F238E27FC236}">
                <a16:creationId xmlns:a16="http://schemas.microsoft.com/office/drawing/2014/main" id="{EB1459F4-9663-4743-AE7C-CC6168F78B9B}"/>
              </a:ext>
            </a:extLst>
          </p:cNvPr>
          <p:cNvSpPr/>
          <p:nvPr/>
        </p:nvSpPr>
        <p:spPr bwMode="auto">
          <a:xfrm>
            <a:off x="2867131" y="3066460"/>
            <a:ext cx="233916" cy="276263"/>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5" name="Arrow: Right 14">
            <a:extLst>
              <a:ext uri="{FF2B5EF4-FFF2-40B4-BE49-F238E27FC236}">
                <a16:creationId xmlns:a16="http://schemas.microsoft.com/office/drawing/2014/main" id="{7CC59C9D-0780-4092-B1DF-6C5E4C8E7A96}"/>
              </a:ext>
            </a:extLst>
          </p:cNvPr>
          <p:cNvSpPr/>
          <p:nvPr/>
        </p:nvSpPr>
        <p:spPr bwMode="auto">
          <a:xfrm>
            <a:off x="1400007" y="3066459"/>
            <a:ext cx="1374922" cy="276263"/>
          </a:xfrm>
          <a:prstGeom prst="rightArrow">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pic>
        <p:nvPicPr>
          <p:cNvPr id="6" name="Picture 5" descr="A person looking at the camera&#10;&#10;Description automatically generated">
            <a:extLst>
              <a:ext uri="{FF2B5EF4-FFF2-40B4-BE49-F238E27FC236}">
                <a16:creationId xmlns:a16="http://schemas.microsoft.com/office/drawing/2014/main" id="{4CAFFB37-33AE-4C6A-8732-7459B01C7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2531" y="5745771"/>
            <a:ext cx="1860062" cy="1046285"/>
          </a:xfrm>
          <a:prstGeom prst="rect">
            <a:avLst/>
          </a:prstGeom>
        </p:spPr>
      </p:pic>
    </p:spTree>
    <p:extLst>
      <p:ext uri="{BB962C8B-B14F-4D97-AF65-F5344CB8AC3E}">
        <p14:creationId xmlns:p14="http://schemas.microsoft.com/office/powerpoint/2010/main" val="1548922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heel(1)">
                                      <p:cBhvr>
                                        <p:cTn id="13" dur="2000"/>
                                        <p:tgtEl>
                                          <p:spTgt spid="5">
                                            <p:txEl>
                                              <p:pRg st="0" end="0"/>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1C23-1441-436E-AF66-938E52F59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DITA Benefits</a:t>
            </a:r>
          </a:p>
        </p:txBody>
      </p:sp>
      <p:sp>
        <p:nvSpPr>
          <p:cNvPr id="3" name="Content Placeholder 2">
            <a:extLst>
              <a:ext uri="{FF2B5EF4-FFF2-40B4-BE49-F238E27FC236}">
                <a16:creationId xmlns:a16="http://schemas.microsoft.com/office/drawing/2014/main" id="{FED020A5-70BA-449E-853D-8C33A8B7715A}"/>
              </a:ext>
            </a:extLst>
          </p:cNvPr>
          <p:cNvSpPr>
            <a:spLocks noGrp="1"/>
          </p:cNvSpPr>
          <p:nvPr>
            <p:ph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9F909B0-1CB7-47AF-902F-6062ACCB1673}"/>
              </a:ext>
            </a:extLst>
          </p:cNvPr>
          <p:cNvSpPr>
            <a:spLocks noGrp="1"/>
          </p:cNvSpPr>
          <p:nvPr>
            <p:ph type="sldNum" sz="quarter" idx="12"/>
          </p:nvPr>
        </p:nvSpPr>
        <p:spPr/>
        <p:txBody>
          <a:bodyPr/>
          <a:lstStyle/>
          <a:p>
            <a:fld id="{0C41A8AE-72F6-4248-B8DE-78532DA64A28}" type="slidenum">
              <a:rPr lang="en-US" smtClean="0"/>
              <a:t>9</a:t>
            </a:fld>
            <a:endParaRPr lang="en-US" dirty="0"/>
          </a:p>
        </p:txBody>
      </p:sp>
      <p:pic>
        <p:nvPicPr>
          <p:cNvPr id="5" name="Picture 4">
            <a:extLst>
              <a:ext uri="{FF2B5EF4-FFF2-40B4-BE49-F238E27FC236}">
                <a16:creationId xmlns:a16="http://schemas.microsoft.com/office/drawing/2014/main" id="{F9195B25-34CD-4534-9BF3-DFEB1D545F8C}"/>
              </a:ext>
            </a:extLst>
          </p:cNvPr>
          <p:cNvPicPr/>
          <p:nvPr/>
        </p:nvPicPr>
        <p:blipFill rotWithShape="1">
          <a:blip r:embed="rId3" cstate="print">
            <a:extLst>
              <a:ext uri="{28A0092B-C50C-407E-A947-70E740481C1C}">
                <a14:useLocalDpi xmlns:a14="http://schemas.microsoft.com/office/drawing/2010/main" val="0"/>
              </a:ext>
            </a:extLst>
          </a:blip>
          <a:srcRect t="47251" r="51755" b="14258"/>
          <a:stretch/>
        </p:blipFill>
        <p:spPr bwMode="auto">
          <a:xfrm>
            <a:off x="1785863" y="1929849"/>
            <a:ext cx="6794203" cy="3478084"/>
          </a:xfrm>
          <a:prstGeom prst="rect">
            <a:avLst/>
          </a:prstGeom>
          <a:noFill/>
          <a:ln>
            <a:noFill/>
          </a:ln>
        </p:spPr>
      </p:pic>
      <p:pic>
        <p:nvPicPr>
          <p:cNvPr id="9" name="Picture 8" descr="A person wearing a suit and tie&#10;&#10;Description automatically generated">
            <a:extLst>
              <a:ext uri="{FF2B5EF4-FFF2-40B4-BE49-F238E27FC236}">
                <a16:creationId xmlns:a16="http://schemas.microsoft.com/office/drawing/2014/main" id="{DB622F6B-0A30-425A-9CC4-5566EB6151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81" y="5665108"/>
            <a:ext cx="1969919" cy="1150707"/>
          </a:xfrm>
          <a:prstGeom prst="rect">
            <a:avLst/>
          </a:prstGeom>
        </p:spPr>
      </p:pic>
    </p:spTree>
    <p:extLst>
      <p:ext uri="{BB962C8B-B14F-4D97-AF65-F5344CB8AC3E}">
        <p14:creationId xmlns:p14="http://schemas.microsoft.com/office/powerpoint/2010/main" val="4177164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Times New Roman"/>
      </a:majorFont>
      <a:minorFont>
        <a:latin typeface="Tahoma"/>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cs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cs typeface="Times New Roman"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1611</Words>
  <Application>Microsoft Office PowerPoint</Application>
  <PresentationFormat>Widescreen</PresentationFormat>
  <Paragraphs>231</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Tahoma</vt:lpstr>
      <vt:lpstr>Wingdings</vt:lpstr>
      <vt:lpstr>Blends</vt:lpstr>
      <vt:lpstr>Why DITA?</vt:lpstr>
      <vt:lpstr>PowerPoint Presentation</vt:lpstr>
      <vt:lpstr>PowerPoint Presentation</vt:lpstr>
      <vt:lpstr>PowerPoint Presentation</vt:lpstr>
      <vt:lpstr>PowerPoint Presentation</vt:lpstr>
      <vt:lpstr>PowerPoint Presentation</vt:lpstr>
      <vt:lpstr>DITA topic</vt:lpstr>
      <vt:lpstr>Rendering a DITA topic</vt:lpstr>
      <vt:lpstr>DITA Benefits</vt:lpstr>
      <vt:lpstr>DITA Benefits (continued)</vt:lpstr>
      <vt:lpstr>Why is DITA better?</vt:lpstr>
      <vt:lpstr>DITA FAQs</vt:lpstr>
      <vt:lpstr>DITA FAQs (continued)</vt:lpstr>
      <vt:lpstr>DITA FAQs (continued)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DITA?</dc:title>
  <dc:creator>Lisa Fleischmann</dc:creator>
  <cp:lastModifiedBy>Lisa Fleischmann</cp:lastModifiedBy>
  <cp:revision>55</cp:revision>
  <cp:lastPrinted>2020-05-14T15:44:16Z</cp:lastPrinted>
  <dcterms:created xsi:type="dcterms:W3CDTF">2020-05-13T19:50:47Z</dcterms:created>
  <dcterms:modified xsi:type="dcterms:W3CDTF">2020-05-14T16:02:13Z</dcterms:modified>
</cp:coreProperties>
</file>